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9" r:id="rId3"/>
    <p:sldId id="299" r:id="rId4"/>
    <p:sldId id="260" r:id="rId5"/>
    <p:sldId id="261" r:id="rId6"/>
    <p:sldId id="287" r:id="rId7"/>
    <p:sldId id="301" r:id="rId8"/>
    <p:sldId id="289" r:id="rId9"/>
    <p:sldId id="288" r:id="rId10"/>
    <p:sldId id="271" r:id="rId11"/>
    <p:sldId id="278" r:id="rId12"/>
    <p:sldId id="264" r:id="rId13"/>
    <p:sldId id="263" r:id="rId14"/>
    <p:sldId id="280" r:id="rId15"/>
    <p:sldId id="281" r:id="rId16"/>
    <p:sldId id="282" r:id="rId17"/>
    <p:sldId id="302" r:id="rId18"/>
    <p:sldId id="286" r:id="rId19"/>
    <p:sldId id="283" r:id="rId20"/>
    <p:sldId id="270" r:id="rId21"/>
    <p:sldId id="303" r:id="rId22"/>
    <p:sldId id="300" r:id="rId23"/>
    <p:sldId id="276" r:id="rId24"/>
    <p:sldId id="277" r:id="rId25"/>
    <p:sldId id="293" r:id="rId26"/>
    <p:sldId id="296" r:id="rId27"/>
    <p:sldId id="297" r:id="rId28"/>
    <p:sldId id="284" r:id="rId29"/>
    <p:sldId id="295" r:id="rId30"/>
    <p:sldId id="290" r:id="rId31"/>
    <p:sldId id="291" r:id="rId32"/>
    <p:sldId id="292" r:id="rId33"/>
    <p:sldId id="294" r:id="rId34"/>
    <p:sldId id="2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104FF-9D66-4256-B21F-BE6F1EFE3090}" v="9" dt="2025-10-08T20:34:27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7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DeLaus" userId="ee4cc9be-dc2c-4e87-9834-24e469930059" providerId="ADAL" clId="{72B1E5BE-7E7C-45BE-96A5-D164EDE745BA}"/>
    <pc:docChg chg="undo redo custSel addSld delSld modSld sldOrd">
      <pc:chgData name="Matt DeLaus" userId="ee4cc9be-dc2c-4e87-9834-24e469930059" providerId="ADAL" clId="{72B1E5BE-7E7C-45BE-96A5-D164EDE745BA}" dt="2025-10-08T20:40:09.112" v="594" actId="20577"/>
      <pc:docMkLst>
        <pc:docMk/>
      </pc:docMkLst>
      <pc:sldChg chg="modSp mod">
        <pc:chgData name="Matt DeLaus" userId="ee4cc9be-dc2c-4e87-9834-24e469930059" providerId="ADAL" clId="{72B1E5BE-7E7C-45BE-96A5-D164EDE745BA}" dt="2025-10-08T20:34:45.710" v="585" actId="1076"/>
        <pc:sldMkLst>
          <pc:docMk/>
          <pc:sldMk cId="0" sldId="259"/>
        </pc:sldMkLst>
        <pc:spChg chg="mod">
          <ac:chgData name="Matt DeLaus" userId="ee4cc9be-dc2c-4e87-9834-24e469930059" providerId="ADAL" clId="{72B1E5BE-7E7C-45BE-96A5-D164EDE745BA}" dt="2025-10-08T20:34:45.710" v="585" actId="1076"/>
          <ac:spMkLst>
            <pc:docMk/>
            <pc:sldMk cId="0" sldId="259"/>
            <ac:spMk id="2" creationId="{A5B44B1D-E7F6-46E1-EEAB-BBDEE4166BBB}"/>
          </ac:spMkLst>
        </pc:spChg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2523092251" sldId="260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146099166" sldId="261"/>
        </pc:sldMkLst>
      </pc:sldChg>
      <pc:sldChg chg="del">
        <pc:chgData name="Matt DeLaus" userId="ee4cc9be-dc2c-4e87-9834-24e469930059" providerId="ADAL" clId="{72B1E5BE-7E7C-45BE-96A5-D164EDE745BA}" dt="2025-10-08T20:24:48.300" v="186" actId="47"/>
        <pc:sldMkLst>
          <pc:docMk/>
          <pc:sldMk cId="0" sldId="263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3043009897" sldId="263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1815644534" sldId="264"/>
        </pc:sldMkLst>
      </pc:sldChg>
      <pc:sldChg chg="modSp add mod">
        <pc:chgData name="Matt DeLaus" userId="ee4cc9be-dc2c-4e87-9834-24e469930059" providerId="ADAL" clId="{72B1E5BE-7E7C-45BE-96A5-D164EDE745BA}" dt="2025-10-08T20:34:27.387" v="580"/>
        <pc:sldMkLst>
          <pc:docMk/>
          <pc:sldMk cId="1381451505" sldId="268"/>
        </pc:sldMkLst>
        <pc:spChg chg="mod">
          <ac:chgData name="Matt DeLaus" userId="ee4cc9be-dc2c-4e87-9834-24e469930059" providerId="ADAL" clId="{72B1E5BE-7E7C-45BE-96A5-D164EDE745BA}" dt="2025-10-08T20:34:27.387" v="580"/>
          <ac:spMkLst>
            <pc:docMk/>
            <pc:sldMk cId="1381451505" sldId="268"/>
            <ac:spMk id="3" creationId="{8E4A898B-FA28-E7E8-54F7-BD160B0FFBD0}"/>
          </ac:spMkLst>
        </pc:spChg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2491724942" sldId="270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941766841" sldId="271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587613711" sldId="278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817377175" sldId="280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326044579" sldId="281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3246572308" sldId="282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615802430" sldId="283"/>
        </pc:sldMkLst>
      </pc:sldChg>
      <pc:sldChg chg="add">
        <pc:chgData name="Matt DeLaus" userId="ee4cc9be-dc2c-4e87-9834-24e469930059" providerId="ADAL" clId="{72B1E5BE-7E7C-45BE-96A5-D164EDE745BA}" dt="2025-10-08T20:33:06.074" v="569"/>
        <pc:sldMkLst>
          <pc:docMk/>
          <pc:sldMk cId="0" sldId="284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2904295847" sldId="286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3947216363" sldId="287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3166391248" sldId="288"/>
        </pc:sldMkLst>
      </pc:sldChg>
      <pc:sldChg chg="modSp add mod">
        <pc:chgData name="Matt DeLaus" userId="ee4cc9be-dc2c-4e87-9834-24e469930059" providerId="ADAL" clId="{72B1E5BE-7E7C-45BE-96A5-D164EDE745BA}" dt="2025-10-08T20:27:37.989" v="188" actId="27636"/>
        <pc:sldMkLst>
          <pc:docMk/>
          <pc:sldMk cId="4292443266" sldId="289"/>
        </pc:sldMkLst>
        <pc:spChg chg="mod">
          <ac:chgData name="Matt DeLaus" userId="ee4cc9be-dc2c-4e87-9834-24e469930059" providerId="ADAL" clId="{72B1E5BE-7E7C-45BE-96A5-D164EDE745BA}" dt="2025-10-08T20:27:37.989" v="188" actId="27636"/>
          <ac:spMkLst>
            <pc:docMk/>
            <pc:sldMk cId="4292443266" sldId="289"/>
            <ac:spMk id="3" creationId="{088BE86B-BFD4-1DF0-3B0F-EFD4929514D4}"/>
          </ac:spMkLst>
        </pc:spChg>
      </pc:sldChg>
      <pc:sldChg chg="add del">
        <pc:chgData name="Matt DeLaus" userId="ee4cc9be-dc2c-4e87-9834-24e469930059" providerId="ADAL" clId="{72B1E5BE-7E7C-45BE-96A5-D164EDE745BA}" dt="2025-10-08T20:33:37.767" v="572" actId="47"/>
        <pc:sldMkLst>
          <pc:docMk/>
          <pc:sldMk cId="1321901532" sldId="298"/>
        </pc:sldMkLst>
      </pc:sldChg>
      <pc:sldChg chg="modSp add mod ord">
        <pc:chgData name="Matt DeLaus" userId="ee4cc9be-dc2c-4e87-9834-24e469930059" providerId="ADAL" clId="{72B1E5BE-7E7C-45BE-96A5-D164EDE745BA}" dt="2025-10-08T20:23:30.200" v="178" actId="20577"/>
        <pc:sldMkLst>
          <pc:docMk/>
          <pc:sldMk cId="3732110518" sldId="299"/>
        </pc:sldMkLst>
        <pc:spChg chg="mod">
          <ac:chgData name="Matt DeLaus" userId="ee4cc9be-dc2c-4e87-9834-24e469930059" providerId="ADAL" clId="{72B1E5BE-7E7C-45BE-96A5-D164EDE745BA}" dt="2025-10-08T20:23:30.200" v="178" actId="20577"/>
          <ac:spMkLst>
            <pc:docMk/>
            <pc:sldMk cId="3732110518" sldId="299"/>
            <ac:spMk id="2" creationId="{0C15CB39-FED5-E36F-5E0D-3FBD5F8351FB}"/>
          </ac:spMkLst>
        </pc:spChg>
        <pc:spChg chg="mod">
          <ac:chgData name="Matt DeLaus" userId="ee4cc9be-dc2c-4e87-9834-24e469930059" providerId="ADAL" clId="{72B1E5BE-7E7C-45BE-96A5-D164EDE745BA}" dt="2025-10-08T20:22:18.607" v="74" actId="20577"/>
          <ac:spMkLst>
            <pc:docMk/>
            <pc:sldMk cId="3732110518" sldId="299"/>
            <ac:spMk id="3" creationId="{D8DF89BC-6470-7A92-04D1-2EF391E8C494}"/>
          </ac:spMkLst>
        </pc:spChg>
      </pc:sldChg>
      <pc:sldChg chg="modSp add mod">
        <pc:chgData name="Matt DeLaus" userId="ee4cc9be-dc2c-4e87-9834-24e469930059" providerId="ADAL" clId="{72B1E5BE-7E7C-45BE-96A5-D164EDE745BA}" dt="2025-10-08T20:40:09.112" v="594" actId="20577"/>
        <pc:sldMkLst>
          <pc:docMk/>
          <pc:sldMk cId="4132167636" sldId="300"/>
        </pc:sldMkLst>
        <pc:spChg chg="mod">
          <ac:chgData name="Matt DeLaus" userId="ee4cc9be-dc2c-4e87-9834-24e469930059" providerId="ADAL" clId="{72B1E5BE-7E7C-45BE-96A5-D164EDE745BA}" dt="2025-10-08T20:22:31.600" v="88" actId="20577"/>
          <ac:spMkLst>
            <pc:docMk/>
            <pc:sldMk cId="4132167636" sldId="300"/>
            <ac:spMk id="2" creationId="{5DA57815-312B-B01F-87FE-FA8C862C7420}"/>
          </ac:spMkLst>
        </pc:spChg>
        <pc:spChg chg="mod">
          <ac:chgData name="Matt DeLaus" userId="ee4cc9be-dc2c-4e87-9834-24e469930059" providerId="ADAL" clId="{72B1E5BE-7E7C-45BE-96A5-D164EDE745BA}" dt="2025-10-08T20:40:09.112" v="594" actId="20577"/>
          <ac:spMkLst>
            <pc:docMk/>
            <pc:sldMk cId="4132167636" sldId="300"/>
            <ac:spMk id="3" creationId="{33C6BFB5-E392-2D05-C20A-28FC7FCCBF77}"/>
          </ac:spMkLst>
        </pc:spChg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2540379264" sldId="301"/>
        </pc:sldMkLst>
      </pc:sldChg>
      <pc:sldChg chg="add">
        <pc:chgData name="Matt DeLaus" userId="ee4cc9be-dc2c-4e87-9834-24e469930059" providerId="ADAL" clId="{72B1E5BE-7E7C-45BE-96A5-D164EDE745BA}" dt="2025-10-08T20:27:37.878" v="187"/>
        <pc:sldMkLst>
          <pc:docMk/>
          <pc:sldMk cId="2276095557" sldId="302"/>
        </pc:sldMkLst>
      </pc:sldChg>
      <pc:sldChg chg="modSp new mod">
        <pc:chgData name="Matt DeLaus" userId="ee4cc9be-dc2c-4e87-9834-24e469930059" providerId="ADAL" clId="{72B1E5BE-7E7C-45BE-96A5-D164EDE745BA}" dt="2025-10-08T20:28:45.237" v="442" actId="313"/>
        <pc:sldMkLst>
          <pc:docMk/>
          <pc:sldMk cId="2591582086" sldId="303"/>
        </pc:sldMkLst>
        <pc:spChg chg="mod">
          <ac:chgData name="Matt DeLaus" userId="ee4cc9be-dc2c-4e87-9834-24e469930059" providerId="ADAL" clId="{72B1E5BE-7E7C-45BE-96A5-D164EDE745BA}" dt="2025-10-08T20:28:05.284" v="213" actId="20577"/>
          <ac:spMkLst>
            <pc:docMk/>
            <pc:sldMk cId="2591582086" sldId="303"/>
            <ac:spMk id="2" creationId="{397AF58D-42F5-1133-2067-B33E248F11E8}"/>
          </ac:spMkLst>
        </pc:spChg>
        <pc:spChg chg="mod">
          <ac:chgData name="Matt DeLaus" userId="ee4cc9be-dc2c-4e87-9834-24e469930059" providerId="ADAL" clId="{72B1E5BE-7E7C-45BE-96A5-D164EDE745BA}" dt="2025-10-08T20:28:45.237" v="442" actId="313"/>
          <ac:spMkLst>
            <pc:docMk/>
            <pc:sldMk cId="2591582086" sldId="303"/>
            <ac:spMk id="3" creationId="{6143860F-7834-6796-9C7A-BA74D2C83ADD}"/>
          </ac:spMkLst>
        </pc:spChg>
      </pc:sldChg>
      <pc:sldChg chg="add del ord">
        <pc:chgData name="Matt DeLaus" userId="ee4cc9be-dc2c-4e87-9834-24e469930059" providerId="ADAL" clId="{72B1E5BE-7E7C-45BE-96A5-D164EDE745BA}" dt="2025-10-08T20:33:56.652" v="576" actId="47"/>
        <pc:sldMkLst>
          <pc:docMk/>
          <pc:sldMk cId="2903920728" sldId="30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lasassy Caps" panose="020F0502020204030204" pitchFamily="2" charset="0"/>
                <a:ea typeface="+mn-ea"/>
                <a:cs typeface="+mn-cs"/>
              </a:defRPr>
            </a:pP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Annual Statewide Total Change in Foundation Aid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lasassy Caps" panose="020F05020202040302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Change (In Hundred Million $)</c:v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'[2526 budget testimony data.xlsx]Sheet1'!$A$2:$A$20</c:f>
              <c:strCache>
                <c:ptCount val="19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2018-19</c:v>
                </c:pt>
                <c:pt idx="12">
                  <c:v>2019-20</c:v>
                </c:pt>
                <c:pt idx="13">
                  <c:v>2020-21</c:v>
                </c:pt>
                <c:pt idx="14">
                  <c:v>2021-22</c:v>
                </c:pt>
                <c:pt idx="15">
                  <c:v>2022-23</c:v>
                </c:pt>
                <c:pt idx="16">
                  <c:v>2023-24</c:v>
                </c:pt>
                <c:pt idx="17">
                  <c:v>2024-25</c:v>
                </c:pt>
                <c:pt idx="18">
                  <c:v>2025-26</c:v>
                </c:pt>
              </c:strCache>
            </c:strRef>
          </c:cat>
          <c:val>
            <c:numRef>
              <c:f>'[2526 budget testimony data.xlsx]Sheet1'!$B$2:$B$20</c:f>
              <c:numCache>
                <c:formatCode>"$"#,##0</c:formatCode>
                <c:ptCount val="19"/>
                <c:pt idx="0">
                  <c:v>1107</c:v>
                </c:pt>
                <c:pt idx="1">
                  <c:v>1205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112</c:v>
                </c:pt>
                <c:pt idx="6">
                  <c:v>171</c:v>
                </c:pt>
                <c:pt idx="7">
                  <c:v>251</c:v>
                </c:pt>
                <c:pt idx="8">
                  <c:v>428</c:v>
                </c:pt>
                <c:pt idx="9">
                  <c:v>627</c:v>
                </c:pt>
                <c:pt idx="10">
                  <c:v>700</c:v>
                </c:pt>
                <c:pt idx="11">
                  <c:v>618</c:v>
                </c:pt>
                <c:pt idx="12">
                  <c:v>618</c:v>
                </c:pt>
                <c:pt idx="13">
                  <c:v>0</c:v>
                </c:pt>
                <c:pt idx="14">
                  <c:v>1400</c:v>
                </c:pt>
                <c:pt idx="15">
                  <c:v>1524</c:v>
                </c:pt>
                <c:pt idx="16">
                  <c:v>2623</c:v>
                </c:pt>
                <c:pt idx="17">
                  <c:v>934</c:v>
                </c:pt>
                <c:pt idx="18">
                  <c:v>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7-47BE-B946-9E4F807F8C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81355279"/>
        <c:axId val="1963960591"/>
      </c:barChart>
      <c:lineChart>
        <c:grouping val="standard"/>
        <c:varyColors val="0"/>
        <c:ser>
          <c:idx val="1"/>
          <c:order val="1"/>
          <c:tx>
            <c:v>% Change</c:v>
          </c:tx>
          <c:spPr>
            <a:ln w="34925" cap="rnd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18"/>
              <c:layout>
                <c:manualLayout>
                  <c:x val="-3.0230414746543668E-2"/>
                  <c:y val="-7.8065727868652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67-47BE-B946-9E4F807F8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'[2526 budget testimony data.xlsx]Sheet1'!$A$2:$A$20</c:f>
              <c:strCache>
                <c:ptCount val="19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</c:v>
                </c:pt>
                <c:pt idx="7">
                  <c:v>2014-15</c:v>
                </c:pt>
                <c:pt idx="8">
                  <c:v>2015-16</c:v>
                </c:pt>
                <c:pt idx="9">
                  <c:v>2016-17</c:v>
                </c:pt>
                <c:pt idx="10">
                  <c:v>2017-18</c:v>
                </c:pt>
                <c:pt idx="11">
                  <c:v>2018-19</c:v>
                </c:pt>
                <c:pt idx="12">
                  <c:v>2019-20</c:v>
                </c:pt>
                <c:pt idx="13">
                  <c:v>2020-21</c:v>
                </c:pt>
                <c:pt idx="14">
                  <c:v>2021-22</c:v>
                </c:pt>
                <c:pt idx="15">
                  <c:v>2022-23</c:v>
                </c:pt>
                <c:pt idx="16">
                  <c:v>2023-24</c:v>
                </c:pt>
                <c:pt idx="17">
                  <c:v>2024-25</c:v>
                </c:pt>
                <c:pt idx="18">
                  <c:v>2025-26</c:v>
                </c:pt>
              </c:strCache>
            </c:strRef>
          </c:cat>
          <c:val>
            <c:numRef>
              <c:f>'[2526 budget testimony data.xlsx]Sheet1'!$C$2:$C$20</c:f>
              <c:numCache>
                <c:formatCode>0.0%</c:formatCode>
                <c:ptCount val="19"/>
                <c:pt idx="0">
                  <c:v>8.7999999999999995E-2</c:v>
                </c:pt>
                <c:pt idx="1">
                  <c:v>8.7999999999999995E-2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7.0000000000000001E-3</c:v>
                </c:pt>
                <c:pt idx="6">
                  <c:v>1.0999999999999999E-2</c:v>
                </c:pt>
                <c:pt idx="7">
                  <c:v>1.7000000000000001E-2</c:v>
                </c:pt>
                <c:pt idx="8">
                  <c:v>2.8000000000000001E-2</c:v>
                </c:pt>
                <c:pt idx="9">
                  <c:v>0.04</c:v>
                </c:pt>
                <c:pt idx="10">
                  <c:v>4.2000000000000003E-2</c:v>
                </c:pt>
                <c:pt idx="11">
                  <c:v>3.5999999999999997E-2</c:v>
                </c:pt>
                <c:pt idx="12">
                  <c:v>3.5000000000000003E-2</c:v>
                </c:pt>
                <c:pt idx="13">
                  <c:v>0</c:v>
                </c:pt>
                <c:pt idx="14">
                  <c:v>7.5999999999999998E-2</c:v>
                </c:pt>
                <c:pt idx="15">
                  <c:v>7.6999999999999999E-2</c:v>
                </c:pt>
                <c:pt idx="16">
                  <c:v>0.123</c:v>
                </c:pt>
                <c:pt idx="17">
                  <c:v>3.9E-2</c:v>
                </c:pt>
                <c:pt idx="18">
                  <c:v>5.7000000000000002E-2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67-47BE-B946-9E4F807F8C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351919"/>
        <c:axId val="1963963071"/>
      </c:lineChart>
      <c:catAx>
        <c:axId val="8135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3960591"/>
        <c:crosses val="autoZero"/>
        <c:auto val="1"/>
        <c:lblAlgn val="ctr"/>
        <c:lblOffset val="100"/>
        <c:noMultiLvlLbl val="0"/>
      </c:catAx>
      <c:valAx>
        <c:axId val="1963960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55279"/>
        <c:crosses val="autoZero"/>
        <c:crossBetween val="between"/>
      </c:valAx>
      <c:valAx>
        <c:axId val="1963963071"/>
        <c:scaling>
          <c:orientation val="minMax"/>
          <c:max val="0.15000000000000002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351919"/>
        <c:crosses val="max"/>
        <c:crossBetween val="between"/>
        <c:majorUnit val="5.000000000000001E-2"/>
      </c:valAx>
      <c:catAx>
        <c:axId val="813519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639630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5916166911065991"/>
          <c:y val="0.12522295943865011"/>
          <c:w val="0.48464654418197717"/>
          <c:h val="5.625039370078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Percent Increase in Foundation Aid,</a:t>
            </a:r>
            <a:r>
              <a:rPr lang="en-US" sz="2000" b="1" baseline="0"/>
              <a:t> by district</a:t>
            </a:r>
            <a:endParaRPr lang="en-US" sz="20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Sheet2!$B$2:$B$673</c:f>
              <c:numCache>
                <c:formatCode>0.00%</c:formatCode>
                <c:ptCount val="672"/>
                <c:pt idx="0">
                  <c:v>8.1953852620272244E-2</c:v>
                </c:pt>
                <c:pt idx="1">
                  <c:v>1.9999864262952072E-2</c:v>
                </c:pt>
                <c:pt idx="2">
                  <c:v>1.9999988568465875E-2</c:v>
                </c:pt>
                <c:pt idx="3">
                  <c:v>0.10660264675358316</c:v>
                </c:pt>
                <c:pt idx="4">
                  <c:v>1.9999992813835951E-2</c:v>
                </c:pt>
                <c:pt idx="5">
                  <c:v>0.11226907692357686</c:v>
                </c:pt>
                <c:pt idx="6">
                  <c:v>0.12534168380083627</c:v>
                </c:pt>
                <c:pt idx="7">
                  <c:v>9.5677440243815012E-2</c:v>
                </c:pt>
                <c:pt idx="8">
                  <c:v>1.9999832634339139E-2</c:v>
                </c:pt>
                <c:pt idx="9">
                  <c:v>5.5851565484757476E-2</c:v>
                </c:pt>
                <c:pt idx="10">
                  <c:v>1.9999876378635754E-2</c:v>
                </c:pt>
                <c:pt idx="11">
                  <c:v>0.15047930053937406</c:v>
                </c:pt>
                <c:pt idx="12">
                  <c:v>1.9999911234790637E-2</c:v>
                </c:pt>
                <c:pt idx="13">
                  <c:v>1.9999889284389654E-2</c:v>
                </c:pt>
                <c:pt idx="14">
                  <c:v>1.9999942045280023E-2</c:v>
                </c:pt>
                <c:pt idx="15">
                  <c:v>2.2257696513850973E-2</c:v>
                </c:pt>
                <c:pt idx="16">
                  <c:v>1.9999891216256643E-2</c:v>
                </c:pt>
                <c:pt idx="17">
                  <c:v>2.2629770020420641E-2</c:v>
                </c:pt>
                <c:pt idx="18">
                  <c:v>1.999998543363345E-2</c:v>
                </c:pt>
                <c:pt idx="19">
                  <c:v>1.9999833246714265E-2</c:v>
                </c:pt>
                <c:pt idx="20">
                  <c:v>1.9999948349540744E-2</c:v>
                </c:pt>
                <c:pt idx="21">
                  <c:v>2.5005213883500417E-2</c:v>
                </c:pt>
                <c:pt idx="22">
                  <c:v>3.8467466042145133E-2</c:v>
                </c:pt>
                <c:pt idx="23">
                  <c:v>4.6314720056273836E-2</c:v>
                </c:pt>
                <c:pt idx="24">
                  <c:v>1.999997998042944E-2</c:v>
                </c:pt>
                <c:pt idx="25">
                  <c:v>2.5160077825460644E-2</c:v>
                </c:pt>
                <c:pt idx="26">
                  <c:v>1.9999970510345362E-2</c:v>
                </c:pt>
                <c:pt idx="27">
                  <c:v>1.9999932493167172E-2</c:v>
                </c:pt>
                <c:pt idx="28">
                  <c:v>4.2351890184277208E-2</c:v>
                </c:pt>
                <c:pt idx="29">
                  <c:v>6.8451686004320958E-2</c:v>
                </c:pt>
                <c:pt idx="30">
                  <c:v>1.9999838355328724E-2</c:v>
                </c:pt>
                <c:pt idx="31">
                  <c:v>0.10751103325780134</c:v>
                </c:pt>
                <c:pt idx="32">
                  <c:v>3.2430942732043784E-2</c:v>
                </c:pt>
                <c:pt idx="33">
                  <c:v>0.18168283583863412</c:v>
                </c:pt>
                <c:pt idx="34">
                  <c:v>0.19102107070472768</c:v>
                </c:pt>
                <c:pt idx="35">
                  <c:v>1.9999977897262371E-2</c:v>
                </c:pt>
                <c:pt idx="36">
                  <c:v>1.9999814655010283E-2</c:v>
                </c:pt>
                <c:pt idx="37">
                  <c:v>1.999995690278145E-2</c:v>
                </c:pt>
                <c:pt idx="38">
                  <c:v>1.9999777267614552E-2</c:v>
                </c:pt>
                <c:pt idx="39">
                  <c:v>8.798421767946045E-2</c:v>
                </c:pt>
                <c:pt idx="40">
                  <c:v>1.9999895777784341E-2</c:v>
                </c:pt>
                <c:pt idx="41">
                  <c:v>7.2386058346965057E-2</c:v>
                </c:pt>
                <c:pt idx="42">
                  <c:v>7.9100436857786782E-2</c:v>
                </c:pt>
                <c:pt idx="43">
                  <c:v>3.9929932127662528E-2</c:v>
                </c:pt>
                <c:pt idx="44">
                  <c:v>1.9999988855284031E-2</c:v>
                </c:pt>
                <c:pt idx="45">
                  <c:v>1.9999919998459504E-2</c:v>
                </c:pt>
                <c:pt idx="46">
                  <c:v>8.6510570738996914E-2</c:v>
                </c:pt>
                <c:pt idx="47">
                  <c:v>1.9999998804458841E-2</c:v>
                </c:pt>
                <c:pt idx="48">
                  <c:v>5.7879285887375398E-2</c:v>
                </c:pt>
                <c:pt idx="49">
                  <c:v>1.9999913842990338E-2</c:v>
                </c:pt>
                <c:pt idx="50">
                  <c:v>1.9999973777281462E-2</c:v>
                </c:pt>
                <c:pt idx="51">
                  <c:v>1.9999887118282558E-2</c:v>
                </c:pt>
                <c:pt idx="52">
                  <c:v>6.5784617227839098E-2</c:v>
                </c:pt>
                <c:pt idx="53">
                  <c:v>1.9999969466381003E-2</c:v>
                </c:pt>
                <c:pt idx="54">
                  <c:v>1.9999907876978917E-2</c:v>
                </c:pt>
                <c:pt idx="55">
                  <c:v>1.9999943329391184E-2</c:v>
                </c:pt>
                <c:pt idx="56">
                  <c:v>1.9999953934988449E-2</c:v>
                </c:pt>
                <c:pt idx="57">
                  <c:v>1.9999952623768302E-2</c:v>
                </c:pt>
                <c:pt idx="58">
                  <c:v>1.9999879208918381E-2</c:v>
                </c:pt>
                <c:pt idx="59">
                  <c:v>1.9999920733644094E-2</c:v>
                </c:pt>
                <c:pt idx="60">
                  <c:v>1.9999836810035095E-2</c:v>
                </c:pt>
                <c:pt idx="61">
                  <c:v>4.3000054314376979E-2</c:v>
                </c:pt>
                <c:pt idx="62">
                  <c:v>1.9999924612034682E-2</c:v>
                </c:pt>
                <c:pt idx="63">
                  <c:v>3.6053331204313539E-2</c:v>
                </c:pt>
                <c:pt idx="64">
                  <c:v>1.9999985680491675E-2</c:v>
                </c:pt>
                <c:pt idx="65">
                  <c:v>1.9999833604509753E-2</c:v>
                </c:pt>
                <c:pt idx="66">
                  <c:v>1.9999960895569664E-2</c:v>
                </c:pt>
                <c:pt idx="67">
                  <c:v>9.2981582179697805E-2</c:v>
                </c:pt>
                <c:pt idx="68">
                  <c:v>6.786589451259134E-2</c:v>
                </c:pt>
                <c:pt idx="69">
                  <c:v>5.1597903488099332E-2</c:v>
                </c:pt>
                <c:pt idx="70">
                  <c:v>1.9999943176214213E-2</c:v>
                </c:pt>
                <c:pt idx="71">
                  <c:v>7.4057257676661367E-2</c:v>
                </c:pt>
                <c:pt idx="72">
                  <c:v>1.9999912475833458E-2</c:v>
                </c:pt>
                <c:pt idx="73">
                  <c:v>7.6546098395778958E-2</c:v>
                </c:pt>
                <c:pt idx="74">
                  <c:v>3.4295863725116803E-2</c:v>
                </c:pt>
                <c:pt idx="75">
                  <c:v>1.9999982752440314E-2</c:v>
                </c:pt>
                <c:pt idx="76">
                  <c:v>1.9999951372924686E-2</c:v>
                </c:pt>
                <c:pt idx="77">
                  <c:v>7.5490826754533877E-2</c:v>
                </c:pt>
                <c:pt idx="78">
                  <c:v>1.9999959061487757E-2</c:v>
                </c:pt>
                <c:pt idx="79">
                  <c:v>5.5732729071134711E-2</c:v>
                </c:pt>
                <c:pt idx="80">
                  <c:v>1.9999989831441675E-2</c:v>
                </c:pt>
                <c:pt idx="81">
                  <c:v>1.9999925093175219E-2</c:v>
                </c:pt>
                <c:pt idx="82">
                  <c:v>4.7841264831739415E-2</c:v>
                </c:pt>
                <c:pt idx="83">
                  <c:v>4.8146496501278752E-2</c:v>
                </c:pt>
                <c:pt idx="84">
                  <c:v>1.9999972667779593E-2</c:v>
                </c:pt>
                <c:pt idx="85">
                  <c:v>5.2392803634564541E-2</c:v>
                </c:pt>
                <c:pt idx="86">
                  <c:v>2.0264110482476866E-2</c:v>
                </c:pt>
                <c:pt idx="87">
                  <c:v>1.9999984271022859E-2</c:v>
                </c:pt>
                <c:pt idx="88">
                  <c:v>1.9999988938102918E-2</c:v>
                </c:pt>
                <c:pt idx="89">
                  <c:v>1.9999958628038043E-2</c:v>
                </c:pt>
                <c:pt idx="90">
                  <c:v>7.9578807792825362E-2</c:v>
                </c:pt>
                <c:pt idx="91">
                  <c:v>6.5350832390686814E-2</c:v>
                </c:pt>
                <c:pt idx="92">
                  <c:v>1.9999961054526585E-2</c:v>
                </c:pt>
                <c:pt idx="93">
                  <c:v>1.9999875849653931E-2</c:v>
                </c:pt>
                <c:pt idx="94">
                  <c:v>1.9999954946600458E-2</c:v>
                </c:pt>
                <c:pt idx="95">
                  <c:v>1.9999988804462094E-2</c:v>
                </c:pt>
                <c:pt idx="96">
                  <c:v>1.999998576350219E-2</c:v>
                </c:pt>
                <c:pt idx="97">
                  <c:v>1.9999899666700498E-2</c:v>
                </c:pt>
                <c:pt idx="98">
                  <c:v>1.999996373405457E-2</c:v>
                </c:pt>
                <c:pt idx="99">
                  <c:v>1.9999978566598402E-2</c:v>
                </c:pt>
                <c:pt idx="100">
                  <c:v>2.9991822628491385E-2</c:v>
                </c:pt>
                <c:pt idx="101">
                  <c:v>1.9999970496416612E-2</c:v>
                </c:pt>
                <c:pt idx="102">
                  <c:v>1.9999945375395643E-2</c:v>
                </c:pt>
                <c:pt idx="103">
                  <c:v>1.9998938759627695E-2</c:v>
                </c:pt>
                <c:pt idx="104">
                  <c:v>1.9999299582774195E-2</c:v>
                </c:pt>
                <c:pt idx="105">
                  <c:v>1.9999879488549404E-2</c:v>
                </c:pt>
                <c:pt idx="106">
                  <c:v>1.9999982050722863E-2</c:v>
                </c:pt>
                <c:pt idx="107">
                  <c:v>1.9999901905165183E-2</c:v>
                </c:pt>
                <c:pt idx="108">
                  <c:v>1.9999977375164645E-2</c:v>
                </c:pt>
                <c:pt idx="109">
                  <c:v>1.9999688300748726E-2</c:v>
                </c:pt>
                <c:pt idx="110">
                  <c:v>1.9999633514569105E-2</c:v>
                </c:pt>
                <c:pt idx="111">
                  <c:v>5.6104834677623311E-2</c:v>
                </c:pt>
                <c:pt idx="112">
                  <c:v>1.9999814550786813E-2</c:v>
                </c:pt>
                <c:pt idx="113">
                  <c:v>1.9999732538390914E-2</c:v>
                </c:pt>
                <c:pt idx="114">
                  <c:v>3.04913077019681E-2</c:v>
                </c:pt>
                <c:pt idx="115">
                  <c:v>1.9999992493411091E-2</c:v>
                </c:pt>
                <c:pt idx="116">
                  <c:v>0.15276789322930395</c:v>
                </c:pt>
                <c:pt idx="117">
                  <c:v>2.2724820882360677E-2</c:v>
                </c:pt>
                <c:pt idx="118">
                  <c:v>1.9999828712631181E-2</c:v>
                </c:pt>
                <c:pt idx="119">
                  <c:v>1.999999022093037E-2</c:v>
                </c:pt>
                <c:pt idx="120">
                  <c:v>1.9999896773919085E-2</c:v>
                </c:pt>
                <c:pt idx="121">
                  <c:v>1.9999991735809661E-2</c:v>
                </c:pt>
                <c:pt idx="122">
                  <c:v>5.3924939832886196E-2</c:v>
                </c:pt>
                <c:pt idx="123">
                  <c:v>0.10244727278557961</c:v>
                </c:pt>
                <c:pt idx="124">
                  <c:v>1.9999927083830742E-2</c:v>
                </c:pt>
                <c:pt idx="125">
                  <c:v>1.9999681309000518E-2</c:v>
                </c:pt>
                <c:pt idx="126">
                  <c:v>0.11199448345808503</c:v>
                </c:pt>
                <c:pt idx="127">
                  <c:v>1.9999903141468111E-2</c:v>
                </c:pt>
                <c:pt idx="128">
                  <c:v>1.9999909583625863E-2</c:v>
                </c:pt>
                <c:pt idx="129">
                  <c:v>6.2995337384335298E-2</c:v>
                </c:pt>
                <c:pt idx="130">
                  <c:v>3.3244672076389481E-2</c:v>
                </c:pt>
                <c:pt idx="131">
                  <c:v>0.15925743016808971</c:v>
                </c:pt>
                <c:pt idx="132">
                  <c:v>1.9999994836612342E-2</c:v>
                </c:pt>
                <c:pt idx="133">
                  <c:v>4.8767738516527361E-2</c:v>
                </c:pt>
                <c:pt idx="134">
                  <c:v>0.13546144120245532</c:v>
                </c:pt>
                <c:pt idx="135">
                  <c:v>0.10976099021186364</c:v>
                </c:pt>
                <c:pt idx="136">
                  <c:v>6.8753198669353546E-2</c:v>
                </c:pt>
                <c:pt idx="137">
                  <c:v>6.6500066512087133E-2</c:v>
                </c:pt>
                <c:pt idx="138">
                  <c:v>4.7312807392468237E-2</c:v>
                </c:pt>
                <c:pt idx="139">
                  <c:v>4.7356093535092882E-2</c:v>
                </c:pt>
                <c:pt idx="140">
                  <c:v>1.9999947752979193E-2</c:v>
                </c:pt>
                <c:pt idx="141">
                  <c:v>6.7446101498685448E-2</c:v>
                </c:pt>
                <c:pt idx="142">
                  <c:v>1.9999970867040574E-2</c:v>
                </c:pt>
                <c:pt idx="143">
                  <c:v>1.9999963376348098E-2</c:v>
                </c:pt>
                <c:pt idx="144">
                  <c:v>1.9999969070020576E-2</c:v>
                </c:pt>
                <c:pt idx="145">
                  <c:v>2.3911836614094836E-2</c:v>
                </c:pt>
                <c:pt idx="146">
                  <c:v>3.9118640970496575E-2</c:v>
                </c:pt>
                <c:pt idx="147">
                  <c:v>1.9999921073176188E-2</c:v>
                </c:pt>
                <c:pt idx="148">
                  <c:v>5.8278101994475057E-2</c:v>
                </c:pt>
                <c:pt idx="149">
                  <c:v>6.8277680016276515E-2</c:v>
                </c:pt>
                <c:pt idx="150">
                  <c:v>1.9999937496397363E-2</c:v>
                </c:pt>
                <c:pt idx="151">
                  <c:v>2.309834903614719E-2</c:v>
                </c:pt>
                <c:pt idx="152">
                  <c:v>1.9999981986623266E-2</c:v>
                </c:pt>
                <c:pt idx="153">
                  <c:v>5.4725733365553447E-2</c:v>
                </c:pt>
                <c:pt idx="154">
                  <c:v>0.10396672959022746</c:v>
                </c:pt>
                <c:pt idx="155">
                  <c:v>5.2930887936543068E-2</c:v>
                </c:pt>
                <c:pt idx="156">
                  <c:v>1.9999893260289017E-2</c:v>
                </c:pt>
                <c:pt idx="157">
                  <c:v>1.9998066229579694E-2</c:v>
                </c:pt>
                <c:pt idx="158">
                  <c:v>1.9999284568744002E-2</c:v>
                </c:pt>
                <c:pt idx="159">
                  <c:v>5.191031599529642E-2</c:v>
                </c:pt>
                <c:pt idx="160">
                  <c:v>1.9998406274724087E-2</c:v>
                </c:pt>
                <c:pt idx="161">
                  <c:v>1.999993085419273E-2</c:v>
                </c:pt>
                <c:pt idx="162">
                  <c:v>1.9999154031440307E-2</c:v>
                </c:pt>
                <c:pt idx="163">
                  <c:v>1.9999860413244964E-2</c:v>
                </c:pt>
                <c:pt idx="164">
                  <c:v>1.9999917733897952E-2</c:v>
                </c:pt>
                <c:pt idx="165">
                  <c:v>1.9999935550347667E-2</c:v>
                </c:pt>
                <c:pt idx="166">
                  <c:v>1.9999918208836849E-2</c:v>
                </c:pt>
                <c:pt idx="167">
                  <c:v>4.8223368675899769E-2</c:v>
                </c:pt>
                <c:pt idx="168">
                  <c:v>0.10353977673843308</c:v>
                </c:pt>
                <c:pt idx="169">
                  <c:v>1.9999963018308316E-2</c:v>
                </c:pt>
                <c:pt idx="170">
                  <c:v>3.7907178768137054E-2</c:v>
                </c:pt>
                <c:pt idx="171">
                  <c:v>6.5913252053414181E-2</c:v>
                </c:pt>
                <c:pt idx="172">
                  <c:v>1.9999944142744738E-2</c:v>
                </c:pt>
                <c:pt idx="173">
                  <c:v>1.9999965351526091E-2</c:v>
                </c:pt>
                <c:pt idx="174">
                  <c:v>5.5931276242566941E-2</c:v>
                </c:pt>
                <c:pt idx="175">
                  <c:v>1.9999951278057749E-2</c:v>
                </c:pt>
                <c:pt idx="176">
                  <c:v>1.9999982482717012E-2</c:v>
                </c:pt>
                <c:pt idx="177">
                  <c:v>1.9999976581509229E-2</c:v>
                </c:pt>
                <c:pt idx="178">
                  <c:v>1.9999958114957687E-2</c:v>
                </c:pt>
                <c:pt idx="179">
                  <c:v>1.9999948209740194E-2</c:v>
                </c:pt>
                <c:pt idx="180">
                  <c:v>7.3934801609880682E-2</c:v>
                </c:pt>
                <c:pt idx="181">
                  <c:v>6.5855300893795876E-2</c:v>
                </c:pt>
                <c:pt idx="182">
                  <c:v>1.9999818929574625E-2</c:v>
                </c:pt>
                <c:pt idx="183">
                  <c:v>2.8781285914764462E-2</c:v>
                </c:pt>
                <c:pt idx="184">
                  <c:v>2.8279047845389711E-2</c:v>
                </c:pt>
                <c:pt idx="185">
                  <c:v>1.9999992651519242E-2</c:v>
                </c:pt>
                <c:pt idx="186">
                  <c:v>9.809776746238226E-2</c:v>
                </c:pt>
                <c:pt idx="187">
                  <c:v>1.9999950400978163E-2</c:v>
                </c:pt>
                <c:pt idx="188">
                  <c:v>1.9999951059308609E-2</c:v>
                </c:pt>
                <c:pt idx="189">
                  <c:v>2.0276565839519069E-2</c:v>
                </c:pt>
                <c:pt idx="190">
                  <c:v>2.3605228720568514E-2</c:v>
                </c:pt>
                <c:pt idx="191">
                  <c:v>1.9999747623408039E-2</c:v>
                </c:pt>
                <c:pt idx="192">
                  <c:v>1.9999369078180593E-2</c:v>
                </c:pt>
                <c:pt idx="193">
                  <c:v>1.9998993469163378E-2</c:v>
                </c:pt>
                <c:pt idx="194">
                  <c:v>1.9998706677200686E-2</c:v>
                </c:pt>
                <c:pt idx="195">
                  <c:v>1.9996655028954907E-2</c:v>
                </c:pt>
                <c:pt idx="196">
                  <c:v>1.9999828676914643E-2</c:v>
                </c:pt>
                <c:pt idx="197">
                  <c:v>1.9999997571622269E-2</c:v>
                </c:pt>
                <c:pt idx="198">
                  <c:v>1.9999945228820298E-2</c:v>
                </c:pt>
                <c:pt idx="199">
                  <c:v>9.6480046694089813E-2</c:v>
                </c:pt>
                <c:pt idx="200">
                  <c:v>3.9688408985942163E-2</c:v>
                </c:pt>
                <c:pt idx="201">
                  <c:v>1.9999938124648529E-2</c:v>
                </c:pt>
                <c:pt idx="202">
                  <c:v>1.9999877006402936E-2</c:v>
                </c:pt>
                <c:pt idx="203">
                  <c:v>1.9999718433840102E-2</c:v>
                </c:pt>
                <c:pt idx="204">
                  <c:v>1.9998792525734294E-2</c:v>
                </c:pt>
                <c:pt idx="205">
                  <c:v>1.9999964099200348E-2</c:v>
                </c:pt>
                <c:pt idx="206">
                  <c:v>5.4369455176827453E-2</c:v>
                </c:pt>
                <c:pt idx="207">
                  <c:v>1.9999978142996169E-2</c:v>
                </c:pt>
                <c:pt idx="208">
                  <c:v>1.9999994885173421E-2</c:v>
                </c:pt>
                <c:pt idx="209">
                  <c:v>5.2060936918097982E-2</c:v>
                </c:pt>
                <c:pt idx="210">
                  <c:v>4.300273276290939E-2</c:v>
                </c:pt>
                <c:pt idx="211">
                  <c:v>1.9999958194649892E-2</c:v>
                </c:pt>
                <c:pt idx="212">
                  <c:v>5.2045958179929706E-2</c:v>
                </c:pt>
                <c:pt idx="213">
                  <c:v>1.9999904831845803E-2</c:v>
                </c:pt>
                <c:pt idx="214">
                  <c:v>1.9999669868126364E-2</c:v>
                </c:pt>
                <c:pt idx="215">
                  <c:v>1.9999911261196216E-2</c:v>
                </c:pt>
                <c:pt idx="216">
                  <c:v>2.9980510867464765E-2</c:v>
                </c:pt>
                <c:pt idx="217">
                  <c:v>7.0509272248323276E-2</c:v>
                </c:pt>
                <c:pt idx="218">
                  <c:v>1.9999973885472783E-2</c:v>
                </c:pt>
                <c:pt idx="219">
                  <c:v>5.2069396702843343E-2</c:v>
                </c:pt>
                <c:pt idx="220">
                  <c:v>5.0275309430156234E-2</c:v>
                </c:pt>
                <c:pt idx="221">
                  <c:v>7.7220675339784314E-2</c:v>
                </c:pt>
                <c:pt idx="222">
                  <c:v>4.4992015370532046E-2</c:v>
                </c:pt>
                <c:pt idx="223">
                  <c:v>1.999994390212604E-2</c:v>
                </c:pt>
                <c:pt idx="224">
                  <c:v>7.2870195842013818E-2</c:v>
                </c:pt>
                <c:pt idx="225">
                  <c:v>0.15122918333311977</c:v>
                </c:pt>
                <c:pt idx="226">
                  <c:v>1.999996255435622E-2</c:v>
                </c:pt>
                <c:pt idx="227">
                  <c:v>5.2645444473233299E-2</c:v>
                </c:pt>
                <c:pt idx="228">
                  <c:v>1.9999948894981742E-2</c:v>
                </c:pt>
                <c:pt idx="229">
                  <c:v>1.9999996096800136E-2</c:v>
                </c:pt>
                <c:pt idx="230">
                  <c:v>1.9999964812025841E-2</c:v>
                </c:pt>
                <c:pt idx="231">
                  <c:v>1.9999816599572676E-2</c:v>
                </c:pt>
                <c:pt idx="232">
                  <c:v>1.9999994707981104E-2</c:v>
                </c:pt>
                <c:pt idx="233">
                  <c:v>1.9999901451010681E-2</c:v>
                </c:pt>
                <c:pt idx="234">
                  <c:v>1.9999889933668285E-2</c:v>
                </c:pt>
                <c:pt idx="235">
                  <c:v>4.1540801941268142E-2</c:v>
                </c:pt>
                <c:pt idx="236">
                  <c:v>3.3692944357914353E-2</c:v>
                </c:pt>
                <c:pt idx="237">
                  <c:v>1.9999952683078723E-2</c:v>
                </c:pt>
                <c:pt idx="238">
                  <c:v>1.9999981952445012E-2</c:v>
                </c:pt>
                <c:pt idx="239">
                  <c:v>5.3670786422311864E-2</c:v>
                </c:pt>
                <c:pt idx="240">
                  <c:v>8.4829954969122018E-2</c:v>
                </c:pt>
                <c:pt idx="241">
                  <c:v>3.1655584694956086E-2</c:v>
                </c:pt>
                <c:pt idx="242">
                  <c:v>0.17294524020191315</c:v>
                </c:pt>
                <c:pt idx="243">
                  <c:v>7.145416746065604E-2</c:v>
                </c:pt>
                <c:pt idx="244">
                  <c:v>3.8674513348608275E-2</c:v>
                </c:pt>
                <c:pt idx="245">
                  <c:v>9.3746779642169403E-2</c:v>
                </c:pt>
                <c:pt idx="246">
                  <c:v>4.3405103967454887E-2</c:v>
                </c:pt>
                <c:pt idx="247">
                  <c:v>4.1850937362095081E-2</c:v>
                </c:pt>
                <c:pt idx="248">
                  <c:v>1.9999992569032191E-2</c:v>
                </c:pt>
                <c:pt idx="249">
                  <c:v>0.13999335057356571</c:v>
                </c:pt>
                <c:pt idx="250">
                  <c:v>1.999999188943756E-2</c:v>
                </c:pt>
                <c:pt idx="251">
                  <c:v>1.9999997815401658E-2</c:v>
                </c:pt>
                <c:pt idx="252">
                  <c:v>2.0840135165825634E-2</c:v>
                </c:pt>
                <c:pt idx="253">
                  <c:v>2.8631377649314428E-2</c:v>
                </c:pt>
                <c:pt idx="254">
                  <c:v>8.9152683514010803E-2</c:v>
                </c:pt>
                <c:pt idx="255">
                  <c:v>0.13949021282543189</c:v>
                </c:pt>
                <c:pt idx="256">
                  <c:v>0.1192816583227846</c:v>
                </c:pt>
                <c:pt idx="257">
                  <c:v>1.9999993574478171E-2</c:v>
                </c:pt>
                <c:pt idx="258">
                  <c:v>8.8248939330599754E-2</c:v>
                </c:pt>
                <c:pt idx="259">
                  <c:v>9.6980731736033193E-2</c:v>
                </c:pt>
                <c:pt idx="260">
                  <c:v>3.3094352216044669E-2</c:v>
                </c:pt>
                <c:pt idx="261">
                  <c:v>1.9999983372711038E-2</c:v>
                </c:pt>
                <c:pt idx="262">
                  <c:v>1.9999921939919386E-2</c:v>
                </c:pt>
                <c:pt idx="263">
                  <c:v>1.9999933655094487E-2</c:v>
                </c:pt>
                <c:pt idx="264">
                  <c:v>3.6013848522040752E-2</c:v>
                </c:pt>
                <c:pt idx="265">
                  <c:v>1.9999995724026391E-2</c:v>
                </c:pt>
                <c:pt idx="266">
                  <c:v>0.13489020748446326</c:v>
                </c:pt>
                <c:pt idx="267">
                  <c:v>0.16122196100851888</c:v>
                </c:pt>
                <c:pt idx="268">
                  <c:v>0.10177377905413977</c:v>
                </c:pt>
                <c:pt idx="269">
                  <c:v>0.10535397096759863</c:v>
                </c:pt>
                <c:pt idx="270">
                  <c:v>1.9999931856026061E-2</c:v>
                </c:pt>
                <c:pt idx="271">
                  <c:v>0.11304694391904356</c:v>
                </c:pt>
                <c:pt idx="272">
                  <c:v>9.2123385623283108E-2</c:v>
                </c:pt>
                <c:pt idx="273">
                  <c:v>1.9999992621559361E-2</c:v>
                </c:pt>
                <c:pt idx="274">
                  <c:v>5.3435781860692026E-2</c:v>
                </c:pt>
                <c:pt idx="275">
                  <c:v>9.0086839165404581E-2</c:v>
                </c:pt>
                <c:pt idx="276">
                  <c:v>1.9999980905046452E-2</c:v>
                </c:pt>
                <c:pt idx="277">
                  <c:v>0.14656015009153769</c:v>
                </c:pt>
                <c:pt idx="278">
                  <c:v>2.9824722904648653E-2</c:v>
                </c:pt>
                <c:pt idx="279">
                  <c:v>1.9999876823915869E-2</c:v>
                </c:pt>
                <c:pt idx="280">
                  <c:v>0.18161435343385385</c:v>
                </c:pt>
                <c:pt idx="281">
                  <c:v>1.999999135845517E-2</c:v>
                </c:pt>
                <c:pt idx="282">
                  <c:v>1.9999915476993996E-2</c:v>
                </c:pt>
                <c:pt idx="283">
                  <c:v>4.0863830978359307E-2</c:v>
                </c:pt>
                <c:pt idx="284">
                  <c:v>5.5754108063537533E-2</c:v>
                </c:pt>
                <c:pt idx="285">
                  <c:v>1.9999966179955971E-2</c:v>
                </c:pt>
                <c:pt idx="286">
                  <c:v>0.02</c:v>
                </c:pt>
                <c:pt idx="287">
                  <c:v>1.999995693745241E-2</c:v>
                </c:pt>
                <c:pt idx="288">
                  <c:v>9.1626039697321832E-2</c:v>
                </c:pt>
                <c:pt idx="289">
                  <c:v>1.9999961755986621E-2</c:v>
                </c:pt>
                <c:pt idx="290">
                  <c:v>8.9904562931980209E-2</c:v>
                </c:pt>
                <c:pt idx="291">
                  <c:v>1.9999995777072503E-2</c:v>
                </c:pt>
                <c:pt idx="292">
                  <c:v>3.5774258201816872E-2</c:v>
                </c:pt>
                <c:pt idx="293">
                  <c:v>9.6539222473693315E-2</c:v>
                </c:pt>
                <c:pt idx="294">
                  <c:v>8.8372826036077615E-2</c:v>
                </c:pt>
                <c:pt idx="295">
                  <c:v>5.3390026060218698E-2</c:v>
                </c:pt>
                <c:pt idx="296">
                  <c:v>5.2422129653239238E-2</c:v>
                </c:pt>
                <c:pt idx="297">
                  <c:v>1.9999988725471429E-2</c:v>
                </c:pt>
                <c:pt idx="298">
                  <c:v>1.9999986972303343E-2</c:v>
                </c:pt>
                <c:pt idx="299">
                  <c:v>1.9999980864924546E-2</c:v>
                </c:pt>
                <c:pt idx="300">
                  <c:v>1.9999936483134684E-2</c:v>
                </c:pt>
                <c:pt idx="301">
                  <c:v>1.9999992511217261E-2</c:v>
                </c:pt>
                <c:pt idx="302">
                  <c:v>1.9999961806623112E-2</c:v>
                </c:pt>
                <c:pt idx="303">
                  <c:v>1.999993404150768E-2</c:v>
                </c:pt>
                <c:pt idx="304">
                  <c:v>1.9999953727018717E-2</c:v>
                </c:pt>
                <c:pt idx="305">
                  <c:v>4.4207620253948018E-2</c:v>
                </c:pt>
                <c:pt idx="306">
                  <c:v>1.9999921694690954E-2</c:v>
                </c:pt>
                <c:pt idx="307">
                  <c:v>1.9999933455553301E-2</c:v>
                </c:pt>
                <c:pt idx="308">
                  <c:v>9.3927544683644185E-2</c:v>
                </c:pt>
                <c:pt idx="309">
                  <c:v>4.3374305378627666E-2</c:v>
                </c:pt>
                <c:pt idx="310">
                  <c:v>1.9999901753144953E-2</c:v>
                </c:pt>
                <c:pt idx="311">
                  <c:v>9.3539171582452216E-2</c:v>
                </c:pt>
                <c:pt idx="312">
                  <c:v>1.9999874948676853E-2</c:v>
                </c:pt>
                <c:pt idx="313">
                  <c:v>8.3988691967682411E-2</c:v>
                </c:pt>
                <c:pt idx="314">
                  <c:v>7.5597706293488096E-2</c:v>
                </c:pt>
                <c:pt idx="315">
                  <c:v>3.4112317484992764E-2</c:v>
                </c:pt>
                <c:pt idx="316">
                  <c:v>4.4395671665458478E-2</c:v>
                </c:pt>
                <c:pt idx="317">
                  <c:v>0.12219865502403605</c:v>
                </c:pt>
                <c:pt idx="318">
                  <c:v>1.9999996411668466E-2</c:v>
                </c:pt>
                <c:pt idx="319">
                  <c:v>5.4297008229774436E-2</c:v>
                </c:pt>
                <c:pt idx="320">
                  <c:v>1.9999975492998395E-2</c:v>
                </c:pt>
                <c:pt idx="321">
                  <c:v>4.901161355774121E-2</c:v>
                </c:pt>
                <c:pt idx="322">
                  <c:v>1.999993183224695E-2</c:v>
                </c:pt>
                <c:pt idx="323">
                  <c:v>9.8086573427770718E-2</c:v>
                </c:pt>
                <c:pt idx="324">
                  <c:v>5.2787439468512443E-2</c:v>
                </c:pt>
                <c:pt idx="325">
                  <c:v>1.9999984284550219E-2</c:v>
                </c:pt>
                <c:pt idx="326">
                  <c:v>3.9773468628355894E-2</c:v>
                </c:pt>
                <c:pt idx="327">
                  <c:v>1.9999951372148793E-2</c:v>
                </c:pt>
                <c:pt idx="328">
                  <c:v>1.9999974809816981E-2</c:v>
                </c:pt>
                <c:pt idx="329">
                  <c:v>1.9999975366571471E-2</c:v>
                </c:pt>
                <c:pt idx="330">
                  <c:v>1.9999984884510099E-2</c:v>
                </c:pt>
                <c:pt idx="331">
                  <c:v>2.1241344043964046E-2</c:v>
                </c:pt>
                <c:pt idx="332">
                  <c:v>1.9999875567150053E-2</c:v>
                </c:pt>
                <c:pt idx="333">
                  <c:v>1.999995571357812E-2</c:v>
                </c:pt>
                <c:pt idx="334">
                  <c:v>7.7142973725397468E-2</c:v>
                </c:pt>
                <c:pt idx="335">
                  <c:v>1.9999963956388502E-2</c:v>
                </c:pt>
                <c:pt idx="336">
                  <c:v>1.9999924923797655E-2</c:v>
                </c:pt>
                <c:pt idx="337">
                  <c:v>6.7726887226160562E-2</c:v>
                </c:pt>
                <c:pt idx="338">
                  <c:v>1.9999951278572074E-2</c:v>
                </c:pt>
                <c:pt idx="339">
                  <c:v>5.8516325099176467E-2</c:v>
                </c:pt>
                <c:pt idx="340">
                  <c:v>1.9999962511638963E-2</c:v>
                </c:pt>
                <c:pt idx="341">
                  <c:v>6.8287684004385674E-2</c:v>
                </c:pt>
                <c:pt idx="342">
                  <c:v>1.9999921344138107E-2</c:v>
                </c:pt>
                <c:pt idx="343">
                  <c:v>1.9999958135993701E-2</c:v>
                </c:pt>
                <c:pt idx="344">
                  <c:v>1.9999988469306156E-2</c:v>
                </c:pt>
                <c:pt idx="345">
                  <c:v>0.11819391117784338</c:v>
                </c:pt>
                <c:pt idx="346">
                  <c:v>3.1024773479658752E-2</c:v>
                </c:pt>
                <c:pt idx="347">
                  <c:v>8.3833488593552968E-2</c:v>
                </c:pt>
                <c:pt idx="348">
                  <c:v>7.8903127113292254E-2</c:v>
                </c:pt>
                <c:pt idx="349">
                  <c:v>1.9999943641444137E-2</c:v>
                </c:pt>
                <c:pt idx="350">
                  <c:v>1.9999874251049175E-2</c:v>
                </c:pt>
                <c:pt idx="351">
                  <c:v>8.6825405630994473E-2</c:v>
                </c:pt>
                <c:pt idx="352">
                  <c:v>5.7026889585148705E-2</c:v>
                </c:pt>
                <c:pt idx="353">
                  <c:v>7.0889432514798706E-2</c:v>
                </c:pt>
                <c:pt idx="354">
                  <c:v>4.4389962085392094E-2</c:v>
                </c:pt>
                <c:pt idx="355">
                  <c:v>3.1092143514854422E-2</c:v>
                </c:pt>
                <c:pt idx="356">
                  <c:v>1.9999959173451484E-2</c:v>
                </c:pt>
                <c:pt idx="357">
                  <c:v>0.11558814531796927</c:v>
                </c:pt>
                <c:pt idx="358">
                  <c:v>6.849612148688411E-2</c:v>
                </c:pt>
                <c:pt idx="359">
                  <c:v>8.2134879460471447E-2</c:v>
                </c:pt>
                <c:pt idx="360">
                  <c:v>1.9999866511820379E-2</c:v>
                </c:pt>
                <c:pt idx="361">
                  <c:v>0.10763985953694796</c:v>
                </c:pt>
                <c:pt idx="362">
                  <c:v>1.9999882616355463E-2</c:v>
                </c:pt>
                <c:pt idx="363">
                  <c:v>6.7550981779974636E-2</c:v>
                </c:pt>
                <c:pt idx="364">
                  <c:v>1.9999878954082576E-2</c:v>
                </c:pt>
                <c:pt idx="365">
                  <c:v>1.9999983189707544E-2</c:v>
                </c:pt>
                <c:pt idx="366">
                  <c:v>1.9999951621659261E-2</c:v>
                </c:pt>
                <c:pt idx="367">
                  <c:v>4.4401287791846829E-2</c:v>
                </c:pt>
                <c:pt idx="368">
                  <c:v>1.9999941513156982E-2</c:v>
                </c:pt>
                <c:pt idx="369">
                  <c:v>1.9999999034639594E-2</c:v>
                </c:pt>
                <c:pt idx="370">
                  <c:v>1.9999961353042852E-2</c:v>
                </c:pt>
                <c:pt idx="371">
                  <c:v>6.4578446491786817E-2</c:v>
                </c:pt>
                <c:pt idx="372">
                  <c:v>0.13393103643768747</c:v>
                </c:pt>
                <c:pt idx="373">
                  <c:v>8.5495175161972387E-2</c:v>
                </c:pt>
                <c:pt idx="374">
                  <c:v>6.0409465615626358E-2</c:v>
                </c:pt>
                <c:pt idx="375">
                  <c:v>7.3293117648444678E-2</c:v>
                </c:pt>
                <c:pt idx="376">
                  <c:v>1.9999996232165307E-2</c:v>
                </c:pt>
                <c:pt idx="377">
                  <c:v>1.9999949883251468E-2</c:v>
                </c:pt>
                <c:pt idx="378">
                  <c:v>1.9999998461113503E-2</c:v>
                </c:pt>
                <c:pt idx="379">
                  <c:v>8.1171664782102096E-2</c:v>
                </c:pt>
                <c:pt idx="380">
                  <c:v>7.6521138552521614E-2</c:v>
                </c:pt>
                <c:pt idx="381">
                  <c:v>1.99997074997075E-2</c:v>
                </c:pt>
                <c:pt idx="382">
                  <c:v>3.9963651388618307E-2</c:v>
                </c:pt>
                <c:pt idx="383">
                  <c:v>1.9999998759611677E-2</c:v>
                </c:pt>
                <c:pt idx="384">
                  <c:v>3.2088714137266133E-2</c:v>
                </c:pt>
                <c:pt idx="385">
                  <c:v>1.9999544913268053E-2</c:v>
                </c:pt>
                <c:pt idx="386">
                  <c:v>1.9999974480979E-2</c:v>
                </c:pt>
                <c:pt idx="387">
                  <c:v>1.9999947951730435E-2</c:v>
                </c:pt>
                <c:pt idx="388">
                  <c:v>1.9999893015162886E-2</c:v>
                </c:pt>
                <c:pt idx="389">
                  <c:v>4.4439977901505438E-2</c:v>
                </c:pt>
                <c:pt idx="390">
                  <c:v>1.9999974146322336E-2</c:v>
                </c:pt>
                <c:pt idx="391">
                  <c:v>6.0750633278713675E-2</c:v>
                </c:pt>
                <c:pt idx="392">
                  <c:v>3.3055097928613039E-2</c:v>
                </c:pt>
                <c:pt idx="393">
                  <c:v>4.7252717174214476E-2</c:v>
                </c:pt>
                <c:pt idx="394">
                  <c:v>1.999998039810149E-2</c:v>
                </c:pt>
                <c:pt idx="395">
                  <c:v>6.9670450233562387E-2</c:v>
                </c:pt>
                <c:pt idx="396">
                  <c:v>8.1418057439017449E-2</c:v>
                </c:pt>
                <c:pt idx="397">
                  <c:v>1.9999985724401724E-2</c:v>
                </c:pt>
                <c:pt idx="398">
                  <c:v>5.6468335895456141E-2</c:v>
                </c:pt>
                <c:pt idx="399">
                  <c:v>6.9112280878843635E-2</c:v>
                </c:pt>
                <c:pt idx="400">
                  <c:v>1.9999986977903457E-2</c:v>
                </c:pt>
                <c:pt idx="401">
                  <c:v>1.9999974020630543E-2</c:v>
                </c:pt>
                <c:pt idx="402">
                  <c:v>1.999996052899047E-2</c:v>
                </c:pt>
                <c:pt idx="403">
                  <c:v>1.9999826418857083E-2</c:v>
                </c:pt>
                <c:pt idx="404">
                  <c:v>1.9999832302635051E-2</c:v>
                </c:pt>
                <c:pt idx="405">
                  <c:v>1.9999965439465278E-2</c:v>
                </c:pt>
                <c:pt idx="406">
                  <c:v>1.999988923819879E-2</c:v>
                </c:pt>
                <c:pt idx="407">
                  <c:v>1.9999991238833347E-2</c:v>
                </c:pt>
                <c:pt idx="408">
                  <c:v>1.9999896593059487E-2</c:v>
                </c:pt>
                <c:pt idx="409">
                  <c:v>0.10566087229619375</c:v>
                </c:pt>
                <c:pt idx="410">
                  <c:v>1.9999918405630847E-2</c:v>
                </c:pt>
                <c:pt idx="411">
                  <c:v>1.9999828277322072E-2</c:v>
                </c:pt>
                <c:pt idx="412">
                  <c:v>1.9999879568941822E-2</c:v>
                </c:pt>
                <c:pt idx="413">
                  <c:v>1.9999931139198669E-2</c:v>
                </c:pt>
                <c:pt idx="414">
                  <c:v>1.9999933279437946E-2</c:v>
                </c:pt>
                <c:pt idx="415">
                  <c:v>6.674667682386147E-2</c:v>
                </c:pt>
                <c:pt idx="416">
                  <c:v>3.1411203282734855E-2</c:v>
                </c:pt>
                <c:pt idx="417">
                  <c:v>1.9999993094163497E-2</c:v>
                </c:pt>
                <c:pt idx="418">
                  <c:v>1.9999256847140212E-2</c:v>
                </c:pt>
                <c:pt idx="419">
                  <c:v>1.9999959892423036E-2</c:v>
                </c:pt>
                <c:pt idx="420">
                  <c:v>0.10773311048311866</c:v>
                </c:pt>
                <c:pt idx="421">
                  <c:v>1.9999923880551055E-2</c:v>
                </c:pt>
                <c:pt idx="422">
                  <c:v>7.2166240936646878E-2</c:v>
                </c:pt>
                <c:pt idx="423">
                  <c:v>6.4171529041970155E-2</c:v>
                </c:pt>
                <c:pt idx="424">
                  <c:v>0.11139490826524279</c:v>
                </c:pt>
                <c:pt idx="425">
                  <c:v>5.4943437010479858E-2</c:v>
                </c:pt>
                <c:pt idx="426">
                  <c:v>1.9999803090341634E-2</c:v>
                </c:pt>
                <c:pt idx="427">
                  <c:v>0.1171454912270453</c:v>
                </c:pt>
                <c:pt idx="428">
                  <c:v>7.7884409032758603E-2</c:v>
                </c:pt>
                <c:pt idx="429">
                  <c:v>1.9999916231191496E-2</c:v>
                </c:pt>
                <c:pt idx="430">
                  <c:v>1.9999919724296183E-2</c:v>
                </c:pt>
                <c:pt idx="431">
                  <c:v>1.9999985060216906E-2</c:v>
                </c:pt>
                <c:pt idx="432">
                  <c:v>9.2021871630947216E-2</c:v>
                </c:pt>
                <c:pt idx="433">
                  <c:v>1.9999948625045675E-2</c:v>
                </c:pt>
                <c:pt idx="434">
                  <c:v>0.15710059847724006</c:v>
                </c:pt>
                <c:pt idx="435">
                  <c:v>4.4146802772712671E-2</c:v>
                </c:pt>
                <c:pt idx="436">
                  <c:v>0.1423505093336935</c:v>
                </c:pt>
                <c:pt idx="437">
                  <c:v>1.999996304623957E-2</c:v>
                </c:pt>
                <c:pt idx="438">
                  <c:v>6.4793749425608602E-2</c:v>
                </c:pt>
                <c:pt idx="439">
                  <c:v>0.17924122566445572</c:v>
                </c:pt>
                <c:pt idx="440">
                  <c:v>4.0264039559838552E-2</c:v>
                </c:pt>
                <c:pt idx="441">
                  <c:v>1.9999985168991923E-2</c:v>
                </c:pt>
                <c:pt idx="442">
                  <c:v>1.999990299611806E-2</c:v>
                </c:pt>
                <c:pt idx="443">
                  <c:v>1.9999854116823246E-2</c:v>
                </c:pt>
                <c:pt idx="444">
                  <c:v>7.8531747530166326E-2</c:v>
                </c:pt>
                <c:pt idx="445">
                  <c:v>1.999972018807266E-2</c:v>
                </c:pt>
                <c:pt idx="446">
                  <c:v>1.9999934346212118E-2</c:v>
                </c:pt>
                <c:pt idx="447">
                  <c:v>1.9999924264458249E-2</c:v>
                </c:pt>
                <c:pt idx="448">
                  <c:v>1.9999988996666541E-2</c:v>
                </c:pt>
                <c:pt idx="449">
                  <c:v>7.8845799736731739E-2</c:v>
                </c:pt>
                <c:pt idx="450">
                  <c:v>1.9999769158520288E-2</c:v>
                </c:pt>
                <c:pt idx="451">
                  <c:v>4.5888661891284675E-2</c:v>
                </c:pt>
                <c:pt idx="452">
                  <c:v>1.9999970368493707E-2</c:v>
                </c:pt>
                <c:pt idx="453">
                  <c:v>5.1110448384246061E-2</c:v>
                </c:pt>
                <c:pt idx="454">
                  <c:v>1.9999827779316415E-2</c:v>
                </c:pt>
                <c:pt idx="455">
                  <c:v>1.999992961766809E-2</c:v>
                </c:pt>
                <c:pt idx="456">
                  <c:v>1.9999986516711525E-2</c:v>
                </c:pt>
                <c:pt idx="457">
                  <c:v>0.119081854423268</c:v>
                </c:pt>
                <c:pt idx="458">
                  <c:v>2.2186039917210857E-2</c:v>
                </c:pt>
                <c:pt idx="459">
                  <c:v>4.7908029138554971E-2</c:v>
                </c:pt>
                <c:pt idx="460">
                  <c:v>1.9999144486982454E-2</c:v>
                </c:pt>
                <c:pt idx="461">
                  <c:v>0.02</c:v>
                </c:pt>
                <c:pt idx="462">
                  <c:v>4.4279217774697718E-2</c:v>
                </c:pt>
                <c:pt idx="463">
                  <c:v>2.8034224833189368E-2</c:v>
                </c:pt>
                <c:pt idx="464">
                  <c:v>5.7195582473808876E-2</c:v>
                </c:pt>
                <c:pt idx="465">
                  <c:v>1.999997947918649E-2</c:v>
                </c:pt>
                <c:pt idx="466">
                  <c:v>1.999996626437198E-2</c:v>
                </c:pt>
                <c:pt idx="467">
                  <c:v>1.9999963227636426E-2</c:v>
                </c:pt>
                <c:pt idx="468">
                  <c:v>2.2845981706011771E-2</c:v>
                </c:pt>
                <c:pt idx="469">
                  <c:v>1.999996630323457E-2</c:v>
                </c:pt>
                <c:pt idx="470">
                  <c:v>2.213156328477979E-2</c:v>
                </c:pt>
                <c:pt idx="471">
                  <c:v>0.10751102743770684</c:v>
                </c:pt>
                <c:pt idx="472">
                  <c:v>7.0921231512244526E-2</c:v>
                </c:pt>
                <c:pt idx="473">
                  <c:v>8.5631995725752363E-2</c:v>
                </c:pt>
                <c:pt idx="474">
                  <c:v>7.1041484897294838E-2</c:v>
                </c:pt>
                <c:pt idx="475">
                  <c:v>1.9999977840996594E-2</c:v>
                </c:pt>
                <c:pt idx="476">
                  <c:v>1.9999896759501996E-2</c:v>
                </c:pt>
                <c:pt idx="477">
                  <c:v>1.9999985895223137E-2</c:v>
                </c:pt>
                <c:pt idx="478">
                  <c:v>1.9999943439943303E-2</c:v>
                </c:pt>
                <c:pt idx="479">
                  <c:v>2.2136050372739125E-2</c:v>
                </c:pt>
                <c:pt idx="480">
                  <c:v>1.9999796984024376E-2</c:v>
                </c:pt>
                <c:pt idx="481">
                  <c:v>1.9999959741621727E-2</c:v>
                </c:pt>
                <c:pt idx="482">
                  <c:v>1.9999987464078991E-2</c:v>
                </c:pt>
                <c:pt idx="483">
                  <c:v>1.9999968193434806E-2</c:v>
                </c:pt>
                <c:pt idx="484">
                  <c:v>1.9999894049226655E-2</c:v>
                </c:pt>
                <c:pt idx="485">
                  <c:v>1.9999998553915561E-2</c:v>
                </c:pt>
                <c:pt idx="486">
                  <c:v>1.999998124673576E-2</c:v>
                </c:pt>
                <c:pt idx="487">
                  <c:v>1.9999961657345175E-2</c:v>
                </c:pt>
                <c:pt idx="488">
                  <c:v>1.9999910378476031E-2</c:v>
                </c:pt>
                <c:pt idx="489">
                  <c:v>5.0842427321395128E-2</c:v>
                </c:pt>
                <c:pt idx="490">
                  <c:v>1.9999835411350753E-2</c:v>
                </c:pt>
                <c:pt idx="491">
                  <c:v>1.999999148142674E-2</c:v>
                </c:pt>
                <c:pt idx="492">
                  <c:v>5.708354851002706E-2</c:v>
                </c:pt>
                <c:pt idx="493">
                  <c:v>6.8720219167637264E-2</c:v>
                </c:pt>
                <c:pt idx="494">
                  <c:v>4.660796666180652E-2</c:v>
                </c:pt>
                <c:pt idx="495">
                  <c:v>2.8539926244569729E-2</c:v>
                </c:pt>
                <c:pt idx="496">
                  <c:v>1.9999808289406312E-2</c:v>
                </c:pt>
                <c:pt idx="497">
                  <c:v>1.9999952309931582E-2</c:v>
                </c:pt>
                <c:pt idx="498">
                  <c:v>1.9999832288946483E-2</c:v>
                </c:pt>
                <c:pt idx="499">
                  <c:v>4.5270965171701802E-2</c:v>
                </c:pt>
                <c:pt idx="500">
                  <c:v>1.999992256230607E-2</c:v>
                </c:pt>
                <c:pt idx="501">
                  <c:v>3.1672045256893405E-2</c:v>
                </c:pt>
                <c:pt idx="502">
                  <c:v>9.0640630027045102E-2</c:v>
                </c:pt>
                <c:pt idx="503">
                  <c:v>9.7474611121539281E-2</c:v>
                </c:pt>
                <c:pt idx="504">
                  <c:v>7.2428553771210727E-2</c:v>
                </c:pt>
                <c:pt idx="505">
                  <c:v>1.9999972294456363E-2</c:v>
                </c:pt>
                <c:pt idx="506">
                  <c:v>0.16167912803388462</c:v>
                </c:pt>
                <c:pt idx="507">
                  <c:v>5.480692338075762E-2</c:v>
                </c:pt>
                <c:pt idx="508">
                  <c:v>1.9999971592822886E-2</c:v>
                </c:pt>
                <c:pt idx="509">
                  <c:v>4.4318294831394628E-2</c:v>
                </c:pt>
                <c:pt idx="510">
                  <c:v>2.6956602896796099E-2</c:v>
                </c:pt>
                <c:pt idx="511">
                  <c:v>1.9999891181439907E-2</c:v>
                </c:pt>
                <c:pt idx="512">
                  <c:v>1.999995848002234E-2</c:v>
                </c:pt>
                <c:pt idx="513">
                  <c:v>1.9999939223483251E-2</c:v>
                </c:pt>
                <c:pt idx="514">
                  <c:v>1.9999986076388088E-2</c:v>
                </c:pt>
                <c:pt idx="515">
                  <c:v>0.12972234569569815</c:v>
                </c:pt>
                <c:pt idx="516">
                  <c:v>8.8842939961610676E-2</c:v>
                </c:pt>
                <c:pt idx="517">
                  <c:v>3.9378976693228721E-2</c:v>
                </c:pt>
                <c:pt idx="518">
                  <c:v>6.5287524725343077E-2</c:v>
                </c:pt>
                <c:pt idx="519">
                  <c:v>1.9999986182259389E-2</c:v>
                </c:pt>
                <c:pt idx="520">
                  <c:v>1.9999818495366431E-2</c:v>
                </c:pt>
                <c:pt idx="521">
                  <c:v>1.9999993651400295E-2</c:v>
                </c:pt>
                <c:pt idx="522">
                  <c:v>1.9999895536901156E-2</c:v>
                </c:pt>
                <c:pt idx="523">
                  <c:v>1.9996007150829876E-2</c:v>
                </c:pt>
                <c:pt idx="524">
                  <c:v>1.9999792029892237E-2</c:v>
                </c:pt>
                <c:pt idx="525">
                  <c:v>1.9999698842911442E-2</c:v>
                </c:pt>
                <c:pt idx="526">
                  <c:v>1.9998603808663001E-2</c:v>
                </c:pt>
                <c:pt idx="527">
                  <c:v>1.9999962763716007E-2</c:v>
                </c:pt>
                <c:pt idx="528">
                  <c:v>1.999959732683949E-2</c:v>
                </c:pt>
                <c:pt idx="529">
                  <c:v>3.1831712529566812E-2</c:v>
                </c:pt>
                <c:pt idx="530">
                  <c:v>1.99999454930967E-2</c:v>
                </c:pt>
                <c:pt idx="531">
                  <c:v>2.3322930899192677E-2</c:v>
                </c:pt>
                <c:pt idx="532">
                  <c:v>1.9999972332737564E-2</c:v>
                </c:pt>
                <c:pt idx="533">
                  <c:v>2.1409876219136478E-2</c:v>
                </c:pt>
                <c:pt idx="534">
                  <c:v>3.1557347360008516E-2</c:v>
                </c:pt>
                <c:pt idx="535">
                  <c:v>5.475165542287129E-2</c:v>
                </c:pt>
                <c:pt idx="536">
                  <c:v>4.1857402177943273E-2</c:v>
                </c:pt>
                <c:pt idx="537">
                  <c:v>1.9999983463058747E-2</c:v>
                </c:pt>
                <c:pt idx="538">
                  <c:v>1.9999958350567438E-2</c:v>
                </c:pt>
                <c:pt idx="539">
                  <c:v>1.999997254554137E-2</c:v>
                </c:pt>
                <c:pt idx="540">
                  <c:v>4.5856164521254072E-2</c:v>
                </c:pt>
                <c:pt idx="541">
                  <c:v>1.9999992073504433E-2</c:v>
                </c:pt>
                <c:pt idx="542">
                  <c:v>1.9999990778084519E-2</c:v>
                </c:pt>
                <c:pt idx="543">
                  <c:v>0.10686681262790032</c:v>
                </c:pt>
                <c:pt idx="544">
                  <c:v>2.48435598141164E-2</c:v>
                </c:pt>
                <c:pt idx="545">
                  <c:v>1.9995940368524322E-2</c:v>
                </c:pt>
                <c:pt idx="546">
                  <c:v>1.9999945304103324E-2</c:v>
                </c:pt>
                <c:pt idx="547">
                  <c:v>8.1842243817867366E-2</c:v>
                </c:pt>
                <c:pt idx="548">
                  <c:v>1.9997835084074739E-2</c:v>
                </c:pt>
                <c:pt idx="549">
                  <c:v>1.9999983659872128E-2</c:v>
                </c:pt>
                <c:pt idx="550">
                  <c:v>1.9999953230744973E-2</c:v>
                </c:pt>
                <c:pt idx="551">
                  <c:v>1.9999534962128477E-2</c:v>
                </c:pt>
                <c:pt idx="552">
                  <c:v>1.9999752456427912E-2</c:v>
                </c:pt>
                <c:pt idx="553">
                  <c:v>1.9997071918840481E-2</c:v>
                </c:pt>
                <c:pt idx="554">
                  <c:v>2.7702118581159396E-2</c:v>
                </c:pt>
                <c:pt idx="555">
                  <c:v>1.9999672349519455E-2</c:v>
                </c:pt>
                <c:pt idx="556">
                  <c:v>1.9999022583745567E-2</c:v>
                </c:pt>
                <c:pt idx="557">
                  <c:v>1.9999987781703976E-2</c:v>
                </c:pt>
                <c:pt idx="558">
                  <c:v>1.9999516470682314E-2</c:v>
                </c:pt>
                <c:pt idx="559">
                  <c:v>1.9999961560711974E-2</c:v>
                </c:pt>
                <c:pt idx="560">
                  <c:v>1.9998832823909601E-2</c:v>
                </c:pt>
                <c:pt idx="561">
                  <c:v>1.9997335169105727E-2</c:v>
                </c:pt>
                <c:pt idx="562">
                  <c:v>1.9999696974288269E-2</c:v>
                </c:pt>
                <c:pt idx="563">
                  <c:v>1.9999691167264997E-2</c:v>
                </c:pt>
                <c:pt idx="564">
                  <c:v>1.9999761357935603E-2</c:v>
                </c:pt>
                <c:pt idx="565">
                  <c:v>2.6740076402052254E-2</c:v>
                </c:pt>
                <c:pt idx="566">
                  <c:v>1.9999852283079614E-2</c:v>
                </c:pt>
                <c:pt idx="567">
                  <c:v>2.9712507161977854E-2</c:v>
                </c:pt>
                <c:pt idx="568">
                  <c:v>1.9999906491711818E-2</c:v>
                </c:pt>
                <c:pt idx="569">
                  <c:v>1.9999652628965019E-2</c:v>
                </c:pt>
                <c:pt idx="570">
                  <c:v>1.999985212927128E-2</c:v>
                </c:pt>
                <c:pt idx="571">
                  <c:v>1.9999999486536354E-2</c:v>
                </c:pt>
                <c:pt idx="572">
                  <c:v>1.9999954387669373E-2</c:v>
                </c:pt>
                <c:pt idx="573">
                  <c:v>4.8994314868283116E-2</c:v>
                </c:pt>
                <c:pt idx="574">
                  <c:v>0.13879047727385557</c:v>
                </c:pt>
                <c:pt idx="575">
                  <c:v>1.9999937327116669E-2</c:v>
                </c:pt>
                <c:pt idx="576">
                  <c:v>8.0307649534805792E-2</c:v>
                </c:pt>
                <c:pt idx="577">
                  <c:v>2.8422870257961166E-2</c:v>
                </c:pt>
                <c:pt idx="578">
                  <c:v>4.1084048876646927E-2</c:v>
                </c:pt>
                <c:pt idx="579">
                  <c:v>1.9999932774949256E-2</c:v>
                </c:pt>
                <c:pt idx="580">
                  <c:v>1.9999956423493507E-2</c:v>
                </c:pt>
                <c:pt idx="581">
                  <c:v>0.12486439245998437</c:v>
                </c:pt>
                <c:pt idx="582">
                  <c:v>1.9999885338194995E-2</c:v>
                </c:pt>
                <c:pt idx="583">
                  <c:v>1.99999230916568E-2</c:v>
                </c:pt>
                <c:pt idx="584">
                  <c:v>1.9999970704751607E-2</c:v>
                </c:pt>
                <c:pt idx="585">
                  <c:v>1.999998904014428E-2</c:v>
                </c:pt>
                <c:pt idx="586">
                  <c:v>5.5130782643969027E-2</c:v>
                </c:pt>
                <c:pt idx="587">
                  <c:v>1.9999975027911985E-2</c:v>
                </c:pt>
                <c:pt idx="588">
                  <c:v>1.9999965890838096E-2</c:v>
                </c:pt>
                <c:pt idx="589">
                  <c:v>1.9999980222249771E-2</c:v>
                </c:pt>
                <c:pt idx="590">
                  <c:v>1.9999951393093136E-2</c:v>
                </c:pt>
                <c:pt idx="591">
                  <c:v>2.3634156829594466E-2</c:v>
                </c:pt>
                <c:pt idx="592">
                  <c:v>4.3557232678212043E-2</c:v>
                </c:pt>
                <c:pt idx="593">
                  <c:v>1.9999990460067989E-2</c:v>
                </c:pt>
                <c:pt idx="594">
                  <c:v>1.9998196160075761E-2</c:v>
                </c:pt>
                <c:pt idx="595">
                  <c:v>1.9999794789710756E-2</c:v>
                </c:pt>
                <c:pt idx="596">
                  <c:v>0.10106676694960293</c:v>
                </c:pt>
                <c:pt idx="597">
                  <c:v>1.999990807078408E-2</c:v>
                </c:pt>
                <c:pt idx="598">
                  <c:v>1.9999776670140034E-2</c:v>
                </c:pt>
                <c:pt idx="599">
                  <c:v>1.9999988507900242E-2</c:v>
                </c:pt>
                <c:pt idx="600">
                  <c:v>4.3422528615260879E-2</c:v>
                </c:pt>
                <c:pt idx="601">
                  <c:v>1.9999847154396986E-2</c:v>
                </c:pt>
                <c:pt idx="602">
                  <c:v>1.9999959590122615E-2</c:v>
                </c:pt>
                <c:pt idx="603">
                  <c:v>1.9999987073849038E-2</c:v>
                </c:pt>
                <c:pt idx="604">
                  <c:v>1.9999866388841658E-2</c:v>
                </c:pt>
                <c:pt idx="605">
                  <c:v>1.9999856981706171E-2</c:v>
                </c:pt>
                <c:pt idx="606">
                  <c:v>3.2093958615750567E-2</c:v>
                </c:pt>
                <c:pt idx="607">
                  <c:v>1.9999890543778508E-2</c:v>
                </c:pt>
                <c:pt idx="608">
                  <c:v>1.9999955724148161E-2</c:v>
                </c:pt>
                <c:pt idx="609">
                  <c:v>1.9999993417969469E-2</c:v>
                </c:pt>
                <c:pt idx="610">
                  <c:v>1.999902583060538E-2</c:v>
                </c:pt>
                <c:pt idx="611">
                  <c:v>4.1505736676497831E-2</c:v>
                </c:pt>
                <c:pt idx="612">
                  <c:v>1.9999918805917082E-2</c:v>
                </c:pt>
                <c:pt idx="613">
                  <c:v>1.9999922054509508E-2</c:v>
                </c:pt>
                <c:pt idx="614">
                  <c:v>1.9999997950158305E-2</c:v>
                </c:pt>
                <c:pt idx="615">
                  <c:v>6.4676048300176023E-2</c:v>
                </c:pt>
                <c:pt idx="616">
                  <c:v>0.18447360444046265</c:v>
                </c:pt>
                <c:pt idx="617">
                  <c:v>1.999995675030437E-2</c:v>
                </c:pt>
                <c:pt idx="618">
                  <c:v>9.7818620795714933E-2</c:v>
                </c:pt>
                <c:pt idx="619">
                  <c:v>1.9999968182139977E-2</c:v>
                </c:pt>
                <c:pt idx="620">
                  <c:v>1.9999946113922099E-2</c:v>
                </c:pt>
                <c:pt idx="621">
                  <c:v>7.3738992105048584E-2</c:v>
                </c:pt>
                <c:pt idx="622">
                  <c:v>1.9999935488241118E-2</c:v>
                </c:pt>
                <c:pt idx="623">
                  <c:v>1.9999948963618983E-2</c:v>
                </c:pt>
                <c:pt idx="624">
                  <c:v>1.9999959746794953E-2</c:v>
                </c:pt>
                <c:pt idx="625">
                  <c:v>1.9999942905764116E-2</c:v>
                </c:pt>
                <c:pt idx="626">
                  <c:v>1.9999877276661741E-2</c:v>
                </c:pt>
                <c:pt idx="627">
                  <c:v>1.9999853277264657E-2</c:v>
                </c:pt>
                <c:pt idx="628">
                  <c:v>8.19146568391909E-2</c:v>
                </c:pt>
                <c:pt idx="629">
                  <c:v>3.8430405548840058E-2</c:v>
                </c:pt>
                <c:pt idx="630">
                  <c:v>0.14587541315058641</c:v>
                </c:pt>
                <c:pt idx="631">
                  <c:v>1.9999839139072315E-2</c:v>
                </c:pt>
                <c:pt idx="632">
                  <c:v>5.0978489363356125E-2</c:v>
                </c:pt>
                <c:pt idx="633">
                  <c:v>3.6992452792476302E-2</c:v>
                </c:pt>
                <c:pt idx="634">
                  <c:v>6.1909441225690642E-2</c:v>
                </c:pt>
                <c:pt idx="635">
                  <c:v>1.9999912065751368E-2</c:v>
                </c:pt>
                <c:pt idx="636">
                  <c:v>1.9999935032846985E-2</c:v>
                </c:pt>
                <c:pt idx="637">
                  <c:v>1.9999987857699523E-2</c:v>
                </c:pt>
                <c:pt idx="638">
                  <c:v>1.9999766763792889E-2</c:v>
                </c:pt>
                <c:pt idx="639">
                  <c:v>4.1454156578684578E-2</c:v>
                </c:pt>
                <c:pt idx="640">
                  <c:v>1.9999955140706779E-2</c:v>
                </c:pt>
                <c:pt idx="641">
                  <c:v>9.6544228097738605E-2</c:v>
                </c:pt>
                <c:pt idx="642">
                  <c:v>6.035749255729831E-2</c:v>
                </c:pt>
                <c:pt idx="643">
                  <c:v>1.9999829776610172E-2</c:v>
                </c:pt>
                <c:pt idx="644">
                  <c:v>0.1638307784636592</c:v>
                </c:pt>
                <c:pt idx="645">
                  <c:v>1.999997864533478E-2</c:v>
                </c:pt>
                <c:pt idx="646">
                  <c:v>1.9999988568087188E-2</c:v>
                </c:pt>
                <c:pt idx="647">
                  <c:v>0.15194151264398315</c:v>
                </c:pt>
                <c:pt idx="648">
                  <c:v>1.9999994251792861E-2</c:v>
                </c:pt>
                <c:pt idx="649">
                  <c:v>1.9999836361256164E-2</c:v>
                </c:pt>
                <c:pt idx="650">
                  <c:v>1.9999908101327478E-2</c:v>
                </c:pt>
                <c:pt idx="651">
                  <c:v>9.0984385100807572E-2</c:v>
                </c:pt>
                <c:pt idx="652">
                  <c:v>1.999997120096304E-2</c:v>
                </c:pt>
                <c:pt idx="653">
                  <c:v>0.14131506245681102</c:v>
                </c:pt>
                <c:pt idx="654">
                  <c:v>7.55077853435039E-2</c:v>
                </c:pt>
                <c:pt idx="655">
                  <c:v>1.999991253810059E-2</c:v>
                </c:pt>
                <c:pt idx="656">
                  <c:v>1.9999989120684788E-2</c:v>
                </c:pt>
                <c:pt idx="657">
                  <c:v>0.21955132389181095</c:v>
                </c:pt>
                <c:pt idx="658">
                  <c:v>7.2494642195087403E-2</c:v>
                </c:pt>
                <c:pt idx="659">
                  <c:v>1.9999782979276372E-2</c:v>
                </c:pt>
                <c:pt idx="660">
                  <c:v>1.9999903291653749E-2</c:v>
                </c:pt>
                <c:pt idx="661">
                  <c:v>0.1428417056149778</c:v>
                </c:pt>
                <c:pt idx="662">
                  <c:v>0.10761169869651077</c:v>
                </c:pt>
                <c:pt idx="663">
                  <c:v>9.2088290680138532E-2</c:v>
                </c:pt>
                <c:pt idx="664">
                  <c:v>0.18893837415748826</c:v>
                </c:pt>
                <c:pt idx="665">
                  <c:v>1.9999986588541442E-2</c:v>
                </c:pt>
                <c:pt idx="666">
                  <c:v>3.2204472833586052E-2</c:v>
                </c:pt>
                <c:pt idx="667">
                  <c:v>1.9999637020199825E-2</c:v>
                </c:pt>
                <c:pt idx="668">
                  <c:v>2.6502732757332285E-2</c:v>
                </c:pt>
                <c:pt idx="669">
                  <c:v>3.9777559929688573E-2</c:v>
                </c:pt>
                <c:pt idx="670">
                  <c:v>1.9999942202840154E-2</c:v>
                </c:pt>
                <c:pt idx="671">
                  <c:v>1.9999965309557274E-2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FD-444F-8FAD-368DDB27A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968191"/>
        <c:axId val="296547439"/>
      </c:scatterChart>
      <c:valAx>
        <c:axId val="870968191"/>
        <c:scaling>
          <c:orientation val="minMax"/>
          <c:max val="70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crossAx val="296547439"/>
        <c:crosses val="autoZero"/>
        <c:crossBetween val="midCat"/>
      </c:valAx>
      <c:valAx>
        <c:axId val="296547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09681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BOCES Aidable Salary Cap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5A4EF96-FEBD-457F-9B75-46A9ED0FB21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7B2-477E-B8BD-72A94442F37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756592AC-F3E5-43AC-BC08-2F1E079FA6A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B2-477E-B8BD-72A94442F3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9CEE70AE-143A-46A5-BAAE-272A68748D1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7B2-477E-B8BD-72A94442F37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108C455-AEBB-4064-85DB-1C46D16CAE5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B2-477E-B8BD-72A94442F37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89F79958-6026-4A11-A662-4C5D9E82536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7B2-477E-B8BD-72A94442F37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707E237-2C04-4BC7-86A1-E5E44684EEAA}" type="VALUE">
                      <a:rPr lang="en-US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B2-477E-B8BD-72A94442F37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'[chart options for 2526 OB budget article.xlsx]Sheet1'!$A$28:$A$33</c:f>
              <c:strCache>
                <c:ptCount val="6"/>
                <c:pt idx="0">
                  <c:v>2024-25</c:v>
                </c:pt>
                <c:pt idx="1">
                  <c:v>2025-26</c:v>
                </c:pt>
                <c:pt idx="2">
                  <c:v>2026-27</c:v>
                </c:pt>
                <c:pt idx="3">
                  <c:v>2027-28</c:v>
                </c:pt>
                <c:pt idx="4">
                  <c:v>2028-29</c:v>
                </c:pt>
                <c:pt idx="5">
                  <c:v>2029-30</c:v>
                </c:pt>
              </c:strCache>
            </c:strRef>
          </c:cat>
          <c:val>
            <c:numRef>
              <c:f>'[chart options for 2526 OB budget article.xlsx]Sheet1'!$B$28:$B$33</c:f>
              <c:numCache>
                <c:formatCode>"$"#,##0_);[Red]\("$"#,##0\)</c:formatCode>
                <c:ptCount val="6"/>
                <c:pt idx="0">
                  <c:v>30000</c:v>
                </c:pt>
                <c:pt idx="1">
                  <c:v>30000</c:v>
                </c:pt>
                <c:pt idx="2">
                  <c:v>40000</c:v>
                </c:pt>
                <c:pt idx="3">
                  <c:v>50000</c:v>
                </c:pt>
                <c:pt idx="4">
                  <c:v>60000</c:v>
                </c:pt>
                <c:pt idx="5">
                  <c:v>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B2-477E-B8BD-72A94442F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7902496"/>
        <c:axId val="1753679712"/>
        <c:axId val="0"/>
      </c:bar3DChart>
      <c:catAx>
        <c:axId val="17979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3679712"/>
        <c:crosses val="autoZero"/>
        <c:auto val="1"/>
        <c:lblAlgn val="ctr"/>
        <c:lblOffset val="100"/>
        <c:noMultiLvlLbl val="0"/>
      </c:catAx>
      <c:valAx>
        <c:axId val="175367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79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0.59028</cdr:x>
      <cdr:y>0.096</cdr:y>
    </cdr:from>
    <cdr:to>
      <cdr:x>0.8625</cdr:x>
      <cdr:y>0.156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D1464A9-432A-CFC2-0B12-1F5917D1956C}"/>
            </a:ext>
          </a:extLst>
        </cdr:cNvPr>
        <cdr:cNvSpPr txBox="1"/>
      </cdr:nvSpPr>
      <cdr:spPr>
        <a:xfrm xmlns:a="http://schemas.openxmlformats.org/drawingml/2006/main">
          <a:off x="4048125" y="365760"/>
          <a:ext cx="1866899" cy="228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AE5FD-E2D3-41C6-9127-F058CDDD4837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1BD43-BB7C-496D-8505-3AB078252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3800B3-FEB4-4BE7-9A95-9E6FE9E46C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2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3800B3-FEB4-4BE7-9A95-9E6FE9E46C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3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Rescission of previously appropriated funds</a:t>
            </a:r>
          </a:p>
          <a:p>
            <a:r>
              <a:rPr lang="en-US" dirty="0">
                <a:effectLst/>
              </a:rPr>
              <a:t>Requires simple majority in the Senate</a:t>
            </a:r>
          </a:p>
          <a:p>
            <a:r>
              <a:rPr lang="en-US" dirty="0">
                <a:effectLst/>
              </a:rPr>
              <a:t>Could education funding be rescinded?</a:t>
            </a:r>
          </a:p>
          <a:p>
            <a:r>
              <a:rPr lang="en-US" dirty="0">
                <a:effectLst/>
              </a:rPr>
              <a:t>Rescissions without Congressional approval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D1BD43-BB7C-496D-8505-3AB0782526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3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A9F2-D395-D923-1035-E74415664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2B718-064C-1DD7-7F54-106CC3ED4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C3D77-6F27-FD46-9C9D-BC757C85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2C4FA-795C-9446-2BA0-769F988F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3624C-514A-3B86-F918-67146D08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53921-03C6-3B4E-6A66-9E54CF9E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3BFE-4C80-3C99-E263-25D0FD3A7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D95B2-4262-B2D6-1AA4-16FE5F08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ED3C7-BA00-B0B1-40CD-B9C4FC609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8FA38-1EBA-C013-7360-2495F791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81578-2EB4-E8FB-7A45-5A7050355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27630-3637-7D3A-65FF-FDB3DE85C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2FC11-3996-0498-FFA4-D377CF8A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E9237-8132-6CF7-DE8B-ED5C63E9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54CF6-168B-E568-94F5-02E70DF0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14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914400" y="1803400"/>
            <a:ext cx="10363200" cy="1320800"/>
          </a:xfrm>
        </p:spPr>
        <p:txBody>
          <a:bodyPr>
            <a:noAutofit/>
          </a:bodyPr>
          <a:lstStyle>
            <a:lvl1pPr marL="0" indent="0" algn="ctr">
              <a:buNone/>
              <a:defRPr sz="5867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52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914400" y="1803400"/>
            <a:ext cx="10363200" cy="1320800"/>
          </a:xfrm>
        </p:spPr>
        <p:txBody>
          <a:bodyPr>
            <a:noAutofit/>
          </a:bodyPr>
          <a:lstStyle>
            <a:lvl1pPr marL="0" indent="0" algn="ctr">
              <a:buNone/>
              <a:defRPr sz="5867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11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487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80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246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3"/>
          <p:cNvSpPr>
            <a:spLocks noGrp="1"/>
          </p:cNvSpPr>
          <p:nvPr>
            <p:ph type="subTitle" idx="1"/>
          </p:nvPr>
        </p:nvSpPr>
        <p:spPr>
          <a:xfrm>
            <a:off x="914400" y="1803400"/>
            <a:ext cx="10363200" cy="1320800"/>
          </a:xfrm>
        </p:spPr>
        <p:txBody>
          <a:bodyPr>
            <a:noAutofit/>
          </a:bodyPr>
          <a:lstStyle>
            <a:lvl1pPr marL="0" indent="0" algn="ctr">
              <a:buNone/>
              <a:defRPr sz="5867">
                <a:solidFill>
                  <a:srgbClr val="00206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30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42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0A019-EAD2-1D96-D376-E99F05C3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97FC-5DFE-AD10-2E0D-50B259F21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1A52D-7F7D-09EF-9E96-675D37CE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3D80-F18C-DA7B-33F5-21F22EE8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39FEC-14F8-9E77-6CFA-5FF64FB1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C1600-B407-0D5A-461A-6F836E71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39482-66B9-CE42-F824-96BEB5D0B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CA1A5-C692-FB66-3953-B56EAC54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7BAE2-C76A-70BF-76FF-81A430BC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654F3-46DC-9FBA-8B34-9FE40FB9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1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9EAA6-FF29-2ADD-0003-22ED99C1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78976-BF08-7786-9AC1-A86D25881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6B691-C5CB-5B0D-6DA2-3D97FE9C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2C536-3B26-9D92-8445-499046CB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761E4-CE15-BFF1-4B34-C4D85F63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4A6C81-1697-D5E3-141B-1E93E533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9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5AF4-5FFB-B42F-BD3B-C972BCE1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FFF9F-2807-BACE-F020-5F4158F45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1D44B-1D9A-7A5B-8165-270B13A8B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B91D1-F45A-866D-2631-0917D5DC8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B88E28-6C37-66B0-7A74-F10203990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ACAB40-E019-3C6F-988B-EE06D2E8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7DBA3-FEF0-E340-5F37-55A0CA42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65235-7EC0-F08E-2301-FF3B5B99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7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F007-0977-27F1-D39D-FB4D22B6A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ADCEA-D7E5-C913-7C87-F1D91F06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AF1B1-E6C6-77A3-0ADD-39EDED28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F3E23-EE7F-75DC-6A65-48794503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05D058-7C70-5027-041B-B414F31D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48327-DCE6-C838-38D1-5F515A6A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47939-E19C-D95F-0905-96D5B66A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4F64-D2A8-9DFC-8246-242F928B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DBD9F-D0D6-0054-B612-23ADDDD84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B03D6-A49B-155C-FAAE-7404C39F4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D6F2E-0F3C-0465-9FD9-B5EA9007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D33AA-086D-F8BD-5932-F11086C8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BAD68-082D-52D5-1B8F-47C7459C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9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5A16-CC8F-2C4D-CB6F-B647E7DA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68855-F5A9-E223-55FA-63AA94F72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E68AC-D3E9-D3A4-4B24-FAF4EEF10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433E8-7BE0-9A42-60B6-3692BD1A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2BCDA-E1F8-1D1E-D3F8-0ECB0ACC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6EF43-4A10-55D1-EACC-5B2D4221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2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E3973-5E12-EDF9-9F99-5B4F03EC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96E94-FFA1-0A5B-6A33-634B5222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ABC47-6304-0BCF-41FB-FD71FE8CA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42D51-C8C2-4A01-A86B-38D9287A3F8A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3AF93-2AFF-D8CF-5C5B-612B2DE43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17AE0-43FC-D525-9D08-B62D363B0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22CF9-F54B-4C98-97D9-63CC6D8B9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3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77CFE8-AB82-30A0-CDF7-00D5D29F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1D9CF-4A11-1F9D-70BB-A90C65968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A0DB6-7231-DFA3-B564-B3257618BF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6578601"/>
            <a:ext cx="2967479" cy="2565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67">
                <a:solidFill>
                  <a:schemeClr val="bg1"/>
                </a:solidFill>
              </a:rPr>
              <a:t>© 2025 New York State School Boards Association</a:t>
            </a:r>
          </a:p>
        </p:txBody>
      </p:sp>
    </p:spTree>
    <p:extLst>
      <p:ext uri="{BB962C8B-B14F-4D97-AF65-F5344CB8AC3E}">
        <p14:creationId xmlns:p14="http://schemas.microsoft.com/office/powerpoint/2010/main" val="404612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Calibri" pitchFamily="34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Calibri" pitchFamily="34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Calibri" pitchFamily="34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Calibri" pitchFamily="34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matt.delaus@nyssba.org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B44B1D-E7F6-46E1-EEAB-BBDEE4166BBB}"/>
              </a:ext>
            </a:extLst>
          </p:cNvPr>
          <p:cNvSpPr txBox="1"/>
          <p:nvPr/>
        </p:nvSpPr>
        <p:spPr>
          <a:xfrm>
            <a:off x="1037716" y="1613118"/>
            <a:ext cx="10116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002060"/>
                </a:solidFill>
              </a:rPr>
              <a:t>Transmissions from Planet Albany</a:t>
            </a:r>
            <a:endParaRPr lang="en-US" sz="3200" dirty="0"/>
          </a:p>
          <a:p>
            <a:pPr algn="ctr"/>
            <a:r>
              <a:rPr lang="en-US" sz="3200" i="1" dirty="0">
                <a:solidFill>
                  <a:srgbClr val="002060"/>
                </a:solidFill>
              </a:rPr>
              <a:t>Matt DeLaus, NYSSBA Governmental Relations Counsel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October 8,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444A9-784E-64AB-E04F-720D9A3D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BOCES </a:t>
            </a:r>
            <a:r>
              <a:rPr lang="en-US" err="1"/>
              <a:t>Aidable</a:t>
            </a:r>
            <a:r>
              <a:rPr lang="en-US"/>
              <a:t> Salary Cap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830CAD-69B5-C839-B712-2D66B89FAF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430519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761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AED22-9019-0DEE-D296-011C37F0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Civil Service and 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DFC88-4587-7985-3833-E7DD35809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94" y="1565697"/>
            <a:ext cx="10854133" cy="476704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>
                    <a:lumMod val="75000"/>
                  </a:schemeClr>
                </a:solidFill>
              </a:rPr>
              <a:t>Extends retiree earnings cap waiver for school districts and BOCES for an additional two years, until 2027</a:t>
            </a:r>
            <a:br>
              <a:rPr lang="en-US" sz="4000">
                <a:solidFill>
                  <a:schemeClr val="tx2">
                    <a:lumMod val="75000"/>
                  </a:schemeClr>
                </a:solidFill>
              </a:rPr>
            </a:br>
            <a:endParaRPr lang="en-US" sz="40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000">
                <a:solidFill>
                  <a:schemeClr val="tx2">
                    <a:lumMod val="75000"/>
                  </a:schemeClr>
                </a:solidFill>
              </a:rPr>
              <a:t>Extends civil service exam fee waiver for 2 years</a:t>
            </a:r>
          </a:p>
          <a:p>
            <a:pPr marL="0" indent="0">
              <a:buNone/>
            </a:pPr>
            <a:endParaRPr lang="en-US" sz="3900">
              <a:solidFill>
                <a:schemeClr val="tx2">
                  <a:lumMod val="75000"/>
                </a:schemeClr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4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4D2A0-5652-2AD8-BFB6-F6350304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School 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BDD7F-3FFD-5D9E-50FC-31AA02A9E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Includes additional $160 million to fully reimburse for all meals served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Total annual funding amount - $340 million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Universal Free School Meals Program </a:t>
            </a:r>
          </a:p>
          <a:p>
            <a:pPr lvl="1"/>
            <a:r>
              <a:rPr lang="en-US">
                <a:solidFill>
                  <a:schemeClr val="tx2">
                    <a:lumMod val="75000"/>
                  </a:schemeClr>
                </a:solidFill>
              </a:rPr>
              <a:t>Requires all schools that participate in the National School Lunch and Breakfast Program to serve breakfast and lunch to all students</a:t>
            </a:r>
          </a:p>
        </p:txBody>
      </p:sp>
    </p:spTree>
    <p:extLst>
      <p:ext uri="{BB962C8B-B14F-4D97-AF65-F5344CB8AC3E}">
        <p14:creationId xmlns:p14="http://schemas.microsoft.com/office/powerpoint/2010/main" val="3043009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D915-9260-5C6D-AC94-A6312F63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Device Ban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B6D89-4967-4625-17F1-845262047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Requires all school districts, BOCES and charter schools must adopt a policy by August 1, 2025</a:t>
            </a:r>
          </a:p>
          <a:p>
            <a:r>
              <a:rPr lang="en-US" sz="380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Policy will prohibit use of “internet-enabled devices” during the school day and on school grounds</a:t>
            </a:r>
          </a:p>
          <a:p>
            <a:r>
              <a:rPr lang="en-US" sz="380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Must retain method for parents or guardians to contact students</a:t>
            </a:r>
          </a:p>
          <a:p>
            <a:r>
              <a:rPr lang="en-US" sz="380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$13.5 million for implementation</a:t>
            </a:r>
            <a:endParaRPr lang="en-US" sz="38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737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DD00-86B3-6907-8FAC-FD3A46A0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Zero Emission 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648D0-A3EB-C92A-CCE2-06F27E3F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Extends SED authority to grant district-by-district two-year waivers to the 2027 deadline</a:t>
            </a:r>
          </a:p>
          <a:p>
            <a:r>
              <a:rPr lang="en-US" sz="960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Expands one-time waiver to allowing for two waivers (48 months total)</a:t>
            </a:r>
          </a:p>
          <a:p>
            <a:pPr lvl="1"/>
            <a:r>
              <a:rPr lang="en-US" sz="9100">
                <a:solidFill>
                  <a:schemeClr val="tx2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May consider infrastructure, availability, funding, “other factors outside control of the district,” etc.</a:t>
            </a:r>
            <a:endParaRPr lang="en-US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4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8891-2B19-04B4-8B27-C0A0BA72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Zero Emission Buses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FC820-E215-8C2A-296F-542E1BEA3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Requirement that bus dealers provide an independent third-party battery range estimate</a:t>
            </a:r>
            <a:br>
              <a:rPr lang="en-US">
                <a:solidFill>
                  <a:schemeClr val="tx2">
                    <a:lumMod val="75000"/>
                  </a:schemeClr>
                </a:solidFill>
              </a:rPr>
            </a:br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Up to $100 million in new funding to support the purchase of zero-emission school buses and supporting infrastructure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7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2EEA1-B2C8-F425-A4A5-71D0725AD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600C-F110-7144-1B65-FEE8A7A32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Zero Emission Bus Changes Since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5576A-AF79-E555-5DA4-FA7E4AA4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7080"/>
            <a:ext cx="10972800" cy="4900187"/>
          </a:xfrm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7" name="Picture 1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03DDA75-3559-AEA9-9B9E-15B977D3B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443" y="1193801"/>
            <a:ext cx="79152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9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43DBD-2F97-AB82-0FE2-59FAAAA28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219DF-CFEC-A28D-F9F2-CD1C26B4E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3959"/>
            <a:ext cx="10972800" cy="4525963"/>
          </a:xfrm>
        </p:spPr>
        <p:txBody>
          <a:bodyPr>
            <a:noAutofit/>
          </a:bodyPr>
          <a:lstStyle/>
          <a:p>
            <a:r>
              <a:rPr lang="en-US" sz="3467">
                <a:solidFill>
                  <a:schemeClr val="tx2">
                    <a:lumMod val="75000"/>
                  </a:schemeClr>
                </a:solidFill>
              </a:rPr>
              <a:t>Maintains level Pre-K funding</a:t>
            </a:r>
          </a:p>
          <a:p>
            <a:r>
              <a:rPr lang="en-US" sz="3467">
                <a:solidFill>
                  <a:schemeClr val="tx2">
                    <a:lumMod val="75000"/>
                  </a:schemeClr>
                </a:solidFill>
              </a:rPr>
              <a:t>Extends Medicaid managed care program carve out for SBHCs until April 1, 2026</a:t>
            </a:r>
          </a:p>
          <a:p>
            <a:r>
              <a:rPr lang="en-US" sz="3467">
                <a:solidFill>
                  <a:schemeClr val="tx2">
                    <a:lumMod val="75000"/>
                  </a:schemeClr>
                </a:solidFill>
              </a:rPr>
              <a:t>Rejects making the CSE placement cost-shift permanent</a:t>
            </a:r>
          </a:p>
          <a:p>
            <a:r>
              <a:rPr lang="en-US" sz="3467">
                <a:solidFill>
                  <a:schemeClr val="tx2">
                    <a:lumMod val="75000"/>
                  </a:schemeClr>
                </a:solidFill>
              </a:rPr>
              <a:t>Rejects the freeze of the school aid database and capping aid payments </a:t>
            </a:r>
          </a:p>
          <a:p>
            <a:r>
              <a:rPr lang="en-US" sz="3467">
                <a:solidFill>
                  <a:schemeClr val="tx2">
                    <a:lumMod val="75000"/>
                  </a:schemeClr>
                </a:solidFill>
              </a:rPr>
              <a:t>Directs SED to adopt a statewide policy for dual enrollment program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290429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2FEF-59F2-04BC-5BE5-BA369485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CB5E1-B8EB-B045-6E5D-4E8C764F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525963"/>
          </a:xfrm>
        </p:spPr>
        <p:txBody>
          <a:bodyPr>
            <a:normAutofit fontScale="92500"/>
          </a:bodyPr>
          <a:lstStyle/>
          <a:p>
            <a:r>
              <a:rPr lang="en-US" sz="3900">
                <a:solidFill>
                  <a:schemeClr val="tx2">
                    <a:lumMod val="75000"/>
                  </a:schemeClr>
                </a:solidFill>
              </a:rPr>
              <a:t>Adjusts the charter transitional aid formula, boosting aid for districts with high charter saturation</a:t>
            </a:r>
          </a:p>
          <a:p>
            <a:r>
              <a:rPr lang="en-US" sz="3900">
                <a:solidFill>
                  <a:schemeClr val="tx2">
                    <a:lumMod val="75000"/>
                  </a:schemeClr>
                </a:solidFill>
              </a:rPr>
              <a:t>Modifies test standards for substantial equivalency compliance for religious non-public schools following “phase-in” until 2032-33</a:t>
            </a:r>
          </a:p>
          <a:p>
            <a:r>
              <a:rPr lang="en-US" sz="3900">
                <a:solidFill>
                  <a:schemeClr val="tx2">
                    <a:lumMod val="75000"/>
                  </a:schemeClr>
                </a:solidFill>
              </a:rPr>
              <a:t>Budget Reduction “Super Power” to allow governor to make mid-year cuts</a:t>
            </a:r>
          </a:p>
          <a:p>
            <a:endParaRPr lang="en-US" sz="4400"/>
          </a:p>
          <a:p>
            <a:endParaRPr lang="en-US" sz="4400">
              <a:solidFill>
                <a:schemeClr val="tx2">
                  <a:lumMod val="75000"/>
                </a:schemeClr>
              </a:solidFill>
            </a:endParaRPr>
          </a:p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802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86B6-3597-50D0-6943-3A5A31F02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Was Left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E6800-855B-B701-AE88-1610DF180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28" y="1527991"/>
            <a:ext cx="11186475" cy="4525963"/>
          </a:xfrm>
        </p:spPr>
        <p:txBody>
          <a:bodyPr>
            <a:normAutofit/>
          </a:bodyPr>
          <a:lstStyle/>
          <a:p>
            <a:pPr marL="647684" indent="-571486"/>
            <a:r>
              <a:rPr lang="en-US" sz="3600">
                <a:solidFill>
                  <a:schemeClr val="tx2">
                    <a:lumMod val="75000"/>
                  </a:schemeClr>
                </a:solidFill>
              </a:rPr>
              <a:t>Addressing the $300 million in Prior Year Aid claims owed to districts by the state </a:t>
            </a:r>
          </a:p>
          <a:p>
            <a:pPr marL="647684" indent="-571486"/>
            <a:r>
              <a:rPr lang="en-US" sz="3600">
                <a:solidFill>
                  <a:schemeClr val="tx2">
                    <a:lumMod val="75000"/>
                  </a:schemeClr>
                </a:solidFill>
              </a:rPr>
              <a:t>Permanent increase to retiree earnings cap</a:t>
            </a:r>
          </a:p>
          <a:p>
            <a:pPr marL="647684" indent="-571486"/>
            <a:r>
              <a:rPr lang="en-US" sz="3600">
                <a:solidFill>
                  <a:schemeClr val="tx2">
                    <a:lumMod val="75000"/>
                  </a:schemeClr>
                </a:solidFill>
              </a:rPr>
              <a:t>Requiring school representation on all Industrial Development Agency (IDA) boards</a:t>
            </a:r>
          </a:p>
        </p:txBody>
      </p:sp>
    </p:spTree>
    <p:extLst>
      <p:ext uri="{BB962C8B-B14F-4D97-AF65-F5344CB8AC3E}">
        <p14:creationId xmlns:p14="http://schemas.microsoft.com/office/powerpoint/2010/main" val="249172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FFBD5-B713-E48F-ECB6-D6BC044CA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CB39-FED5-E36F-5E0D-3FBD5F83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NYS Year in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F89BC-6470-7A92-04D1-2EF391E8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Full funding of Foundation Aid</a:t>
            </a:r>
          </a:p>
          <a:p>
            <a:pPr>
              <a:defRPr/>
            </a:pPr>
            <a:r>
              <a:rPr lang="en-US" dirty="0"/>
              <a:t>Universal School Meals</a:t>
            </a:r>
          </a:p>
          <a:p>
            <a:pPr>
              <a:defRPr/>
            </a:pPr>
            <a:r>
              <a:rPr lang="en-US" dirty="0"/>
              <a:t>Increase to BOCES Salary Cap</a:t>
            </a:r>
          </a:p>
          <a:p>
            <a:pPr>
              <a:defRPr/>
            </a:pPr>
            <a:r>
              <a:rPr lang="en-US" dirty="0"/>
              <a:t>Changes to Zero-Emission Bus Requirements</a:t>
            </a:r>
          </a:p>
          <a:p>
            <a:pPr>
              <a:defRPr/>
            </a:pPr>
            <a:r>
              <a:rPr lang="en-US" dirty="0"/>
              <a:t>School Budget Legislation</a:t>
            </a:r>
          </a:p>
        </p:txBody>
      </p:sp>
    </p:spTree>
    <p:extLst>
      <p:ext uri="{BB962C8B-B14F-4D97-AF65-F5344CB8AC3E}">
        <p14:creationId xmlns:p14="http://schemas.microsoft.com/office/powerpoint/2010/main" val="3732110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F58D-42F5-1133-2067-B33E248F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Election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860F-7834-6796-9C7A-BA74D2C83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flexibility for date of annual organizational meeting</a:t>
            </a:r>
          </a:p>
          <a:p>
            <a:r>
              <a:rPr lang="en-US" dirty="0"/>
              <a:t>Create process for Commissioner to declare additional day of voting where original budget vote was disrupted by a disaster</a:t>
            </a:r>
          </a:p>
          <a:p>
            <a:r>
              <a:rPr lang="en-US" dirty="0"/>
              <a:t>Update absentee ballot application</a:t>
            </a:r>
          </a:p>
        </p:txBody>
      </p:sp>
    </p:spTree>
    <p:extLst>
      <p:ext uri="{BB962C8B-B14F-4D97-AF65-F5344CB8AC3E}">
        <p14:creationId xmlns:p14="http://schemas.microsoft.com/office/powerpoint/2010/main" val="2591582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D2D64-160C-4C56-245D-368FD4468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7815-312B-B01F-87FE-FA8C862C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Year to 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BFB5-E392-2D05-C20A-28FC7FCCB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/>
              <a:t>Pension Reform</a:t>
            </a:r>
          </a:p>
          <a:p>
            <a:pPr>
              <a:defRPr/>
            </a:pPr>
            <a:r>
              <a:rPr lang="en-US" dirty="0"/>
              <a:t>Mandatory Recess</a:t>
            </a:r>
          </a:p>
          <a:p>
            <a:pPr>
              <a:defRPr/>
            </a:pPr>
            <a:r>
              <a:rPr lang="en-US" dirty="0"/>
              <a:t>Tax Credit/Vouchers</a:t>
            </a:r>
          </a:p>
          <a:p>
            <a:pPr>
              <a:defRPr/>
            </a:pPr>
            <a:r>
              <a:rPr lang="en-US" dirty="0"/>
              <a:t>Zero-Emission Buses</a:t>
            </a:r>
          </a:p>
          <a:p>
            <a:pPr>
              <a:defRPr/>
            </a:pPr>
            <a:r>
              <a:rPr lang="en-US" dirty="0"/>
              <a:t>AI</a:t>
            </a:r>
          </a:p>
          <a:p>
            <a:pPr>
              <a:defRPr/>
            </a:pPr>
            <a:r>
              <a:rPr lang="en-US" dirty="0"/>
              <a:t>Holidays/Schedule</a:t>
            </a:r>
          </a:p>
          <a:p>
            <a:pPr>
              <a:defRPr/>
            </a:pPr>
            <a:r>
              <a:rPr lang="en-US" dirty="0"/>
              <a:t>Student Discipline</a:t>
            </a:r>
          </a:p>
          <a:p>
            <a:pPr>
              <a:defRPr/>
            </a:pPr>
            <a:r>
              <a:rPr lang="en-US" dirty="0"/>
              <a:t>Shared Services</a:t>
            </a:r>
          </a:p>
          <a:p>
            <a:pPr>
              <a:defRPr/>
            </a:pPr>
            <a:r>
              <a:rPr lang="en-US"/>
              <a:t>CVA</a:t>
            </a:r>
            <a:endParaRPr lang="en-US" dirty="0"/>
          </a:p>
          <a:p>
            <a:pPr>
              <a:defRPr/>
            </a:pPr>
            <a:r>
              <a:rPr lang="en-US" dirty="0"/>
              <a:t>And more…it’s an election year!</a:t>
            </a:r>
          </a:p>
        </p:txBody>
      </p:sp>
    </p:spTree>
    <p:extLst>
      <p:ext uri="{BB962C8B-B14F-4D97-AF65-F5344CB8AC3E}">
        <p14:creationId xmlns:p14="http://schemas.microsoft.com/office/powerpoint/2010/main" val="4132167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F63B-7D0D-7E8A-FC1C-D8532F5D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5067"/>
              <a:t>Reconciliation – “One Big Beautiful Bill”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76F47-BEE3-1E44-FD52-5CAE335C3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80990" indent="-380990"/>
            <a:r>
              <a:rPr lang="en-US" dirty="0"/>
              <a:t>E</a:t>
            </a:r>
            <a:r>
              <a:rPr lang="en-US" b="0" i="0" dirty="0"/>
              <a:t>xpedited consideration of certain spending, revenue, and debt limit legislation</a:t>
            </a:r>
          </a:p>
          <a:p>
            <a:pPr marL="914377" lvl="1"/>
            <a:r>
              <a:rPr lang="en-US" b="0" i="0" dirty="0"/>
              <a:t>Not subject to Senate filibuster</a:t>
            </a:r>
          </a:p>
          <a:p>
            <a:pPr marL="380990" indent="-380990"/>
            <a:r>
              <a:rPr lang="en-US" altLang="en-US" dirty="0">
                <a:cs typeface="Calibri" panose="020F0502020204030204" pitchFamily="34" charset="0"/>
              </a:rPr>
              <a:t>Signed into law on July 4</a:t>
            </a:r>
          </a:p>
          <a:p>
            <a:pPr marL="380990" indent="-380990"/>
            <a:r>
              <a:rPr lang="en-US" altLang="en-US" dirty="0">
                <a:cs typeface="Calibri" panose="020F0502020204030204" pitchFamily="34" charset="0"/>
              </a:rPr>
              <a:t>Lifts SALT Deduction Cap to $40,000</a:t>
            </a:r>
          </a:p>
          <a:p>
            <a:pPr marL="380990" indent="-380990"/>
            <a:r>
              <a:rPr lang="en-US" altLang="en-US" dirty="0">
                <a:cs typeface="Calibri" panose="020F0502020204030204" pitchFamily="34" charset="0"/>
              </a:rPr>
              <a:t>Tuition tax credits/vouchers</a:t>
            </a:r>
          </a:p>
          <a:p>
            <a:pPr marL="380990" indent="-380990"/>
            <a:r>
              <a:rPr lang="en-US" altLang="en-US" dirty="0">
                <a:cs typeface="Calibri" panose="020F0502020204030204" pitchFamily="34" charset="0"/>
              </a:rPr>
              <a:t>Cut Medicaid Benefits</a:t>
            </a:r>
          </a:p>
          <a:p>
            <a:pPr marL="380990" indent="-380990"/>
            <a:r>
              <a:rPr lang="en-US" altLang="en-US" dirty="0">
                <a:cs typeface="Calibri" panose="020F0502020204030204" pitchFamily="34" charset="0"/>
              </a:rPr>
              <a:t>Cut SNAP</a:t>
            </a:r>
          </a:p>
          <a:p>
            <a:pPr marL="380990" indent="-380990"/>
            <a:r>
              <a:rPr lang="en-US" altLang="en-US" dirty="0">
                <a:cs typeface="Calibri" panose="020F0502020204030204" pitchFamily="34" charset="0"/>
              </a:rPr>
              <a:t>Little/no direct fiscal impact on schools</a:t>
            </a:r>
          </a:p>
          <a:p>
            <a:pPr marL="380990" indent="-380990"/>
            <a:endParaRPr lang="en-US" altLang="en-US" dirty="0"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2CCAB-387F-2B29-34AA-EAAF3C1B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Effects of Reconciliation (New York)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08A07-50BC-A28D-F437-342D881F4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</p:spPr>
        <p:txBody>
          <a:bodyPr>
            <a:normAutofit fontScale="85000" lnSpcReduction="20000"/>
          </a:bodyPr>
          <a:lstStyle/>
          <a:p>
            <a:pPr marL="609585" indent="-609585"/>
            <a:r>
              <a:rPr lang="en-US" altLang="en-US" sz="3733" dirty="0">
                <a:cs typeface="Calibri" panose="020F0502020204030204" pitchFamily="34" charset="0"/>
              </a:rPr>
              <a:t>1.5 million New Yorkers to lose Medicaid</a:t>
            </a:r>
          </a:p>
          <a:p>
            <a:pPr lvl="1" indent="-457189"/>
            <a:r>
              <a:rPr lang="en-US" altLang="en-US" sz="3200" dirty="0">
                <a:cs typeface="Calibri" panose="020F0502020204030204" pitchFamily="34" charset="0"/>
              </a:rPr>
              <a:t>Medicaid billable services pursuant to IEPs</a:t>
            </a:r>
          </a:p>
          <a:p>
            <a:pPr lvl="1" indent="-457189"/>
            <a:r>
              <a:rPr lang="en-US" altLang="en-US" sz="3200" dirty="0">
                <a:cs typeface="Calibri" panose="020F0502020204030204" pitchFamily="34" charset="0"/>
              </a:rPr>
              <a:t>School meal reimbursements</a:t>
            </a:r>
          </a:p>
          <a:p>
            <a:pPr lvl="1" indent="-457189"/>
            <a:r>
              <a:rPr lang="en-US" altLang="en-US" sz="3200" dirty="0">
                <a:cs typeface="Calibri" panose="020F0502020204030204" pitchFamily="34" charset="0"/>
              </a:rPr>
              <a:t>School-based health centers</a:t>
            </a:r>
          </a:p>
          <a:p>
            <a:pPr marL="609585" indent="-609585"/>
            <a:r>
              <a:rPr lang="en-US" altLang="en-US" sz="3733" dirty="0">
                <a:cs typeface="Calibri" panose="020F0502020204030204" pitchFamily="34" charset="0"/>
              </a:rPr>
              <a:t>Loss of SNAP</a:t>
            </a:r>
          </a:p>
          <a:p>
            <a:pPr marL="1142971" lvl="1" indent="-609585"/>
            <a:r>
              <a:rPr lang="en-US" altLang="en-US" sz="3200" dirty="0">
                <a:cs typeface="Calibri" panose="020F0502020204030204" pitchFamily="34" charset="0"/>
              </a:rPr>
              <a:t>School meal reimbursements</a:t>
            </a:r>
          </a:p>
          <a:p>
            <a:pPr marL="609585" indent="-609585"/>
            <a:r>
              <a:rPr lang="en-US" altLang="en-US" sz="3733" dirty="0">
                <a:cs typeface="Calibri" panose="020F0502020204030204" pitchFamily="34" charset="0"/>
              </a:rPr>
              <a:t>Potential State funding gaps over $15 billion</a:t>
            </a:r>
          </a:p>
          <a:p>
            <a:pPr marL="1142971" lvl="1" indent="-609585"/>
            <a:r>
              <a:rPr lang="en-US" altLang="en-US" sz="3200" dirty="0">
                <a:cs typeface="Calibri" panose="020F0502020204030204" pitchFamily="34" charset="0"/>
              </a:rPr>
              <a:t>Authority granted for NYS Budget Director to withhold </a:t>
            </a:r>
            <a:br>
              <a:rPr lang="en-US" altLang="en-US" sz="3200" dirty="0">
                <a:cs typeface="Calibri" panose="020F0502020204030204" pitchFamily="34" charset="0"/>
              </a:rPr>
            </a:br>
            <a:r>
              <a:rPr lang="en-US" altLang="en-US" sz="3200" dirty="0">
                <a:cs typeface="Calibri" panose="020F0502020204030204" pitchFamily="34" charset="0"/>
              </a:rPr>
              <a:t>appropriated payments in FY 26 if a general fund imbalance </a:t>
            </a:r>
            <a:br>
              <a:rPr lang="en-US" altLang="en-US" sz="3200" dirty="0">
                <a:cs typeface="Calibri" panose="020F0502020204030204" pitchFamily="34" charset="0"/>
              </a:rPr>
            </a:br>
            <a:r>
              <a:rPr lang="en-US" altLang="en-US" sz="3200" dirty="0">
                <a:cs typeface="Calibri" panose="020F0502020204030204" pitchFamily="34" charset="0"/>
              </a:rPr>
              <a:t>of $2 billion or more is projected or occurs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6EC7-40FD-FE81-7426-75CDA99B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Funding Freeze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CE12F-421A-2A58-9DB2-805846A05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112395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June 30, states received notice that federal education funds ($6+ billion) due to be released on July 1 were ‘under review’ (withheld/frozen) to ensure “taxpayer resources are spent in accordance with the President’s priorities and the Department’s statutory responsibilities.”</a:t>
            </a:r>
          </a:p>
          <a:p>
            <a:pPr lvl="1"/>
            <a:r>
              <a:rPr lang="en-US" dirty="0"/>
              <a:t>On July 16, 10 GOP Senators send letter to OMB calling for release of the funds ($6+ billion)</a:t>
            </a:r>
          </a:p>
          <a:p>
            <a:pPr lvl="1"/>
            <a:r>
              <a:rPr lang="en-US" dirty="0"/>
              <a:t>On July 25, Trump administration announces release </a:t>
            </a:r>
            <a:br>
              <a:rPr lang="en-US" dirty="0"/>
            </a:br>
            <a:r>
              <a:rPr lang="en-US" dirty="0"/>
              <a:t>of the funds</a:t>
            </a:r>
          </a:p>
        </p:txBody>
      </p:sp>
    </p:spTree>
    <p:extLst>
      <p:ext uri="{BB962C8B-B14F-4D97-AF65-F5344CB8AC3E}">
        <p14:creationId xmlns:p14="http://schemas.microsoft.com/office/powerpoint/2010/main" val="3723271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B347C-D498-5376-23B1-E5926657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Funding Per Pupil, by State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82DAB6-4175-9117-D4EE-5636B97BE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991" y="1193801"/>
            <a:ext cx="7734019" cy="480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1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AD71-4AC4-D3FF-C04C-1DA4996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Funding Share, by State</a:t>
            </a:r>
          </a:p>
        </p:txBody>
      </p:sp>
      <p:pic>
        <p:nvPicPr>
          <p:cNvPr id="7" name="Content Placeholder 6" descr="A map of the united states&#10;&#10;Description automatically generated">
            <a:extLst>
              <a:ext uri="{FF2B5EF4-FFF2-40B4-BE49-F238E27FC236}">
                <a16:creationId xmlns:a16="http://schemas.microsoft.com/office/drawing/2014/main" id="{B6511A34-484F-7C7B-B5FF-3ED6EC5A5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49" y="1193800"/>
            <a:ext cx="6505503" cy="4904720"/>
          </a:xfrm>
        </p:spPr>
      </p:pic>
    </p:spTree>
    <p:extLst>
      <p:ext uri="{BB962C8B-B14F-4D97-AF65-F5344CB8AC3E}">
        <p14:creationId xmlns:p14="http://schemas.microsoft.com/office/powerpoint/2010/main" val="104546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1983-CB9D-1E60-00A5-71F33E50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About NYSED?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6A032C2-8110-57E2-B243-6C8176756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1"/>
            <a:ext cx="10972800" cy="452543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667"/>
          </a:p>
          <a:p>
            <a:endParaRPr lang="en-US" altLang="en-US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0FAE3-3B3B-2D92-3F71-1E9A3AF26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610" y="1193800"/>
            <a:ext cx="7102324" cy="49318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C84C-9AD6-8870-AF88-8DA3E9CD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2026 Proposals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62CD2-DBC5-0122-0C21-64C739AC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499"/>
            <a:ext cx="10972800" cy="5133976"/>
          </a:xfrm>
        </p:spPr>
        <p:txBody>
          <a:bodyPr numCol="3">
            <a:normAutofit lnSpcReduction="10000"/>
          </a:bodyPr>
          <a:lstStyle/>
          <a:p>
            <a:pPr marL="0" indent="0">
              <a:buNone/>
            </a:pPr>
            <a:r>
              <a:rPr lang="en-US" sz="3733" b="1" dirty="0"/>
              <a:t>    </a:t>
            </a:r>
            <a:r>
              <a:rPr lang="en-US" sz="3733" b="1" u="sng" dirty="0"/>
              <a:t>Administration   </a:t>
            </a:r>
          </a:p>
          <a:p>
            <a:r>
              <a:rPr lang="en-US" sz="2400" dirty="0"/>
              <a:t>Cuts $12.4B from ED</a:t>
            </a:r>
          </a:p>
          <a:p>
            <a:pPr lvl="1"/>
            <a:r>
              <a:rPr lang="en-US" sz="2400" dirty="0"/>
              <a:t>$6B K-12</a:t>
            </a:r>
          </a:p>
          <a:p>
            <a:r>
              <a:rPr lang="en-US" sz="2400" dirty="0"/>
              <a:t>Level Title I-A funding</a:t>
            </a:r>
          </a:p>
          <a:p>
            <a:r>
              <a:rPr lang="en-US" sz="2400" dirty="0"/>
              <a:t>Block grants most of IDEA</a:t>
            </a:r>
          </a:p>
          <a:p>
            <a:r>
              <a:rPr lang="en-US" sz="2400" dirty="0"/>
              <a:t>Block grants ($4B cut) other programs</a:t>
            </a:r>
          </a:p>
          <a:p>
            <a:r>
              <a:rPr lang="en-US" sz="2400" dirty="0"/>
              <a:t>Eliminates Title I-C, Title III, Full-Service Community Schools, etc.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3733" b="1" dirty="0"/>
              <a:t>    </a:t>
            </a:r>
            <a:r>
              <a:rPr lang="en-US" sz="3733" b="1" u="sng" dirty="0"/>
              <a:t>House</a:t>
            </a:r>
          </a:p>
          <a:p>
            <a:r>
              <a:rPr lang="en-US" sz="2400" dirty="0"/>
              <a:t>Cuts $12B from ED</a:t>
            </a:r>
          </a:p>
          <a:p>
            <a:r>
              <a:rPr lang="en-US" sz="2400" dirty="0"/>
              <a:t>Cuts Title I-A by $3.8B</a:t>
            </a:r>
          </a:p>
          <a:p>
            <a:r>
              <a:rPr lang="en-US" sz="2400" dirty="0"/>
              <a:t>Eliminates Title I Parts C and D, Title II and Title III</a:t>
            </a:r>
          </a:p>
          <a:p>
            <a:r>
              <a:rPr lang="en-US" sz="2400" dirty="0"/>
              <a:t>Slight increases in for Title IV Part A and Impact Aid</a:t>
            </a:r>
          </a:p>
          <a:p>
            <a:r>
              <a:rPr lang="en-US" sz="2400" dirty="0"/>
              <a:t>Rescinds $2.6B in Title I and Title II funds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733" b="1" dirty="0"/>
              <a:t>    </a:t>
            </a:r>
            <a:r>
              <a:rPr lang="en-US" sz="3733" b="1" u="sng" dirty="0"/>
              <a:t>Senate</a:t>
            </a:r>
          </a:p>
          <a:p>
            <a:r>
              <a:rPr lang="en-US" sz="2400" dirty="0"/>
              <a:t>Modest increases to </a:t>
            </a:r>
            <a:br>
              <a:rPr lang="en-US" sz="2400" dirty="0"/>
            </a:br>
            <a:r>
              <a:rPr lang="en-US" sz="2400" dirty="0"/>
              <a:t>Title I-A and IDEA</a:t>
            </a:r>
          </a:p>
          <a:p>
            <a:r>
              <a:rPr lang="en-US" sz="2400" dirty="0"/>
              <a:t>Generally level funding elsewhere</a:t>
            </a:r>
          </a:p>
          <a:p>
            <a:r>
              <a:rPr lang="en-US" sz="2400" dirty="0"/>
              <a:t>Adds language to require funding goes out by July 1 and prevents transfer of programs to another Department</a:t>
            </a:r>
          </a:p>
          <a:p>
            <a:endParaRPr lang="en-US" sz="2400" dirty="0"/>
          </a:p>
          <a:p>
            <a:endParaRPr lang="en-US" sz="3733" dirty="0"/>
          </a:p>
        </p:txBody>
      </p:sp>
    </p:spTree>
    <p:extLst>
      <p:ext uri="{BB962C8B-B14F-4D97-AF65-F5344CB8AC3E}">
        <p14:creationId xmlns:p14="http://schemas.microsoft.com/office/powerpoint/2010/main" val="4207620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E5428-C29E-9324-A72A-0B6697AD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– General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F97A-5787-54DD-1134-3DF65D60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25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Federal government shut down as of October 1</a:t>
            </a:r>
          </a:p>
          <a:p>
            <a:pPr lvl="1"/>
            <a:r>
              <a:rPr lang="en-US" dirty="0"/>
              <a:t>A short-term 7 week “CR” repeatedly did not pass in the Senate, after previously passing the House</a:t>
            </a:r>
          </a:p>
          <a:p>
            <a:pPr lvl="1"/>
            <a:r>
              <a:rPr lang="en-US" dirty="0"/>
              <a:t>Essential employees and essential services are still running</a:t>
            </a:r>
          </a:p>
          <a:p>
            <a:pPr lvl="2"/>
            <a:r>
              <a:rPr lang="en-US" dirty="0"/>
              <a:t>But many of those employees will not be paid</a:t>
            </a:r>
          </a:p>
          <a:p>
            <a:pPr lvl="1"/>
            <a:r>
              <a:rPr lang="en-US" dirty="0"/>
              <a:t>Some essential benefits, including social security, will continue to be paid </a:t>
            </a:r>
          </a:p>
          <a:p>
            <a:pPr lvl="1"/>
            <a:r>
              <a:rPr lang="en-US" dirty="0"/>
              <a:t>~750,000 federal employees furloughed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81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2F7E-FE8D-48C9-78EE-08492C14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Enacted Budget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CAF9E-DA1F-A833-52C4-083AC2874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58747" cy="4525963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chemeClr val="tx2">
                    <a:lumMod val="75000"/>
                  </a:schemeClr>
                </a:solidFill>
                <a:latin typeface="+mj-lt"/>
              </a:rPr>
              <a:t>$254.3 billion – “All Funds” Budget (+$11B or 4.5%)</a:t>
            </a:r>
          </a:p>
          <a:p>
            <a:endParaRPr lang="en-US" sz="380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3800">
                <a:solidFill>
                  <a:schemeClr val="tx2">
                    <a:lumMod val="75000"/>
                  </a:schemeClr>
                </a:solidFill>
                <a:latin typeface="+mj-lt"/>
              </a:rPr>
              <a:t>$37.1 billion – State Aid for Schools (+$1.75B or 4.9%)</a:t>
            </a:r>
          </a:p>
          <a:p>
            <a:pPr lvl="1"/>
            <a:r>
              <a:rPr lang="en-US" sz="3200">
                <a:solidFill>
                  <a:schemeClr val="tx2">
                    <a:lumMod val="75000"/>
                  </a:schemeClr>
                </a:solidFill>
                <a:latin typeface="+mj-lt"/>
                <a:ea typeface="Garamond" panose="02020404030301010803" pitchFamily="18" charset="0"/>
                <a:cs typeface="Garamond" panose="02020404030301010803" pitchFamily="18" charset="0"/>
              </a:rPr>
              <a:t>Governor proposed $36.9 billion (+$1.69 billion or 4.8%)</a:t>
            </a:r>
          </a:p>
          <a:p>
            <a:pPr lvl="1"/>
            <a:endParaRPr lang="en-US" sz="320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3700">
                <a:solidFill>
                  <a:schemeClr val="tx2">
                    <a:lumMod val="75000"/>
                  </a:schemeClr>
                </a:solidFill>
                <a:latin typeface="+mj-lt"/>
              </a:rPr>
              <a:t>Latest state budget in 15 years</a:t>
            </a:r>
          </a:p>
          <a:p>
            <a:endParaRPr lang="en-US"/>
          </a:p>
          <a:p>
            <a:pPr marL="0" indent="0">
              <a:buNone/>
            </a:pPr>
            <a:endParaRPr lang="en-US" sz="1300"/>
          </a:p>
          <a:p>
            <a:pPr marL="0" indent="0">
              <a:buNone/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523092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34A1-DEED-B30C-9489-78CA1911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Shutdown –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302A6-4E89-AAD0-8CED-0F458380A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3025"/>
            <a:ext cx="10972800" cy="52578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Most main federal education funding streams will be unaffected for the time being</a:t>
            </a:r>
          </a:p>
          <a:p>
            <a:pPr lvl="1"/>
            <a:r>
              <a:rPr lang="en-US" dirty="0"/>
              <a:t>Title funds and IDEA are generally forward-funded</a:t>
            </a:r>
          </a:p>
          <a:p>
            <a:pPr lvl="1"/>
            <a:r>
              <a:rPr lang="en-US" dirty="0"/>
              <a:t>USDA has indicated that they have 2-3 months worth of school meal funding</a:t>
            </a:r>
          </a:p>
          <a:p>
            <a:r>
              <a:rPr lang="en-US" dirty="0"/>
              <a:t>Non-forward funded and other discretionary programs have likely stopped flowing</a:t>
            </a:r>
          </a:p>
          <a:p>
            <a:pPr lvl="1"/>
            <a:r>
              <a:rPr lang="en-US" dirty="0"/>
              <a:t>Inc. Impact Aid and Head Start</a:t>
            </a:r>
          </a:p>
          <a:p>
            <a:r>
              <a:rPr lang="en-US" dirty="0"/>
              <a:t>Other actions either stop or will be meaningfully slowed down</a:t>
            </a:r>
          </a:p>
          <a:p>
            <a:pPr lvl="1"/>
            <a:r>
              <a:rPr lang="en-US" dirty="0"/>
              <a:t>Ex. new application reviews, civil rights investigations/enforcement, USDOE technical assistance</a:t>
            </a:r>
          </a:p>
          <a:p>
            <a:r>
              <a:rPr lang="en-US" dirty="0"/>
              <a:t>R</a:t>
            </a:r>
            <a:r>
              <a:rPr lang="en-US" b="0" i="0" dirty="0"/>
              <a:t>isk for financial disruption increases the longer </a:t>
            </a:r>
            <a:br>
              <a:rPr lang="en-US" b="0" i="0" dirty="0"/>
            </a:br>
            <a:r>
              <a:rPr lang="en-US" b="0" i="0" dirty="0"/>
              <a:t>the shutdown goes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09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815D-94E4-4EB7-57D1-AFCF06BB4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Past Federal Government Shutdowns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8A5-3B32-3540-2486-2C5197960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24399"/>
          </a:xfrm>
        </p:spPr>
        <p:txBody>
          <a:bodyPr numCol="2">
            <a:normAutofit/>
          </a:bodyPr>
          <a:lstStyle/>
          <a:p>
            <a:r>
              <a:rPr lang="en-US" dirty="0"/>
              <a:t>2018-19 – 35 days</a:t>
            </a:r>
          </a:p>
          <a:p>
            <a:r>
              <a:rPr lang="en-US" dirty="0"/>
              <a:t>2018 – 3 days</a:t>
            </a:r>
          </a:p>
          <a:p>
            <a:r>
              <a:rPr lang="en-US" dirty="0"/>
              <a:t>2013 – 13 days</a:t>
            </a:r>
          </a:p>
          <a:p>
            <a:r>
              <a:rPr lang="en-US" dirty="0"/>
              <a:t>1995-1996 – 21</a:t>
            </a:r>
          </a:p>
          <a:p>
            <a:r>
              <a:rPr lang="en-US" dirty="0"/>
              <a:t>1995 – 5 days</a:t>
            </a:r>
          </a:p>
          <a:p>
            <a:endParaRPr lang="en-US" dirty="0"/>
          </a:p>
          <a:p>
            <a:r>
              <a:rPr lang="en-US" dirty="0"/>
              <a:t>1990 – 3 days</a:t>
            </a:r>
          </a:p>
          <a:p>
            <a:r>
              <a:rPr lang="en-US" dirty="0"/>
              <a:t>1986 – &lt;1 day</a:t>
            </a:r>
          </a:p>
          <a:p>
            <a:r>
              <a:rPr lang="en-US" dirty="0"/>
              <a:t>1984 – &lt;1 day</a:t>
            </a:r>
          </a:p>
          <a:p>
            <a:r>
              <a:rPr lang="en-US" dirty="0"/>
              <a:t>1981 – 1 day</a:t>
            </a:r>
          </a:p>
          <a:p>
            <a:r>
              <a:rPr lang="en-US" dirty="0"/>
              <a:t>1980 – 1 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350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6B391-D608-6B1D-BEA3-1487737B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81698-2032-E55A-2F45-648CB5786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E-Rate</a:t>
            </a:r>
          </a:p>
          <a:p>
            <a:r>
              <a:rPr lang="en-US" dirty="0"/>
              <a:t>Universal Service Fund</a:t>
            </a:r>
          </a:p>
          <a:p>
            <a:r>
              <a:rPr lang="en-US" dirty="0"/>
              <a:t>Freezes/Withholdings?</a:t>
            </a:r>
          </a:p>
          <a:p>
            <a:r>
              <a:rPr lang="en-US"/>
              <a:t>Rescission?</a:t>
            </a:r>
            <a:endParaRPr lang="en-US" dirty="0"/>
          </a:p>
          <a:p>
            <a:r>
              <a:rPr lang="en-US" dirty="0"/>
              <a:t>Norms?</a:t>
            </a:r>
          </a:p>
        </p:txBody>
      </p:sp>
    </p:spTree>
    <p:extLst>
      <p:ext uri="{BB962C8B-B14F-4D97-AF65-F5344CB8AC3E}">
        <p14:creationId xmlns:p14="http://schemas.microsoft.com/office/powerpoint/2010/main" val="169427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92478-782D-0686-C82E-577DE440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A898B-FA28-E7E8-54F7-BD160B0F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Questions?</a:t>
            </a:r>
          </a:p>
          <a:p>
            <a:pPr marL="0" indent="0" algn="ctr">
              <a:buNone/>
            </a:pPr>
            <a:r>
              <a:rPr lang="en-US" sz="2933" dirty="0"/>
              <a:t>Matt DeLaus, Governmental Relations Counsel</a:t>
            </a:r>
          </a:p>
          <a:p>
            <a:pPr marL="609585" lvl="1" indent="0" algn="ctr">
              <a:buNone/>
            </a:pPr>
            <a:r>
              <a:rPr lang="en-US" sz="2933" dirty="0">
                <a:hlinkClick r:id="rId2"/>
              </a:rPr>
              <a:t>matt.delaus@nyssba.org</a:t>
            </a:r>
            <a:r>
              <a:rPr lang="en-US" sz="2933" dirty="0"/>
              <a:t> </a:t>
            </a:r>
          </a:p>
          <a:p>
            <a:pPr marL="0" indent="0" algn="ctr">
              <a:buNone/>
            </a:pP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38145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8142-D3B5-1BCB-6ADC-5E062D47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9946-9C29-ED94-23D6-9E35D2F0E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Formula-based school aid = </a:t>
            </a:r>
            <a:r>
              <a:rPr lang="en-US">
                <a:solidFill>
                  <a:schemeClr val="tx2">
                    <a:lumMod val="75000"/>
                  </a:schemeClr>
                </a:solidFill>
                <a:latin typeface="+mj-lt"/>
              </a:rPr>
              <a:t>$37.1 billion (+$1.75B or 4.9%)</a:t>
            </a:r>
          </a:p>
          <a:p>
            <a:pPr lvl="1"/>
            <a:r>
              <a:rPr lang="en-US">
                <a:solidFill>
                  <a:schemeClr val="tx2">
                    <a:lumMod val="75000"/>
                  </a:schemeClr>
                </a:solidFill>
              </a:rPr>
              <a:t>Foundation Aid increase - $1.43 billion (+5.7%)</a:t>
            </a:r>
          </a:p>
          <a:p>
            <a:pPr lvl="2"/>
            <a:r>
              <a:rPr lang="en-US">
                <a:solidFill>
                  <a:schemeClr val="tx2">
                    <a:lumMod val="75000"/>
                  </a:schemeClr>
                </a:solidFill>
              </a:rPr>
              <a:t>Includes guaranteed 2% minimum increase</a:t>
            </a:r>
          </a:p>
          <a:p>
            <a:pPr lvl="1"/>
            <a:r>
              <a:rPr lang="en-US">
                <a:solidFill>
                  <a:schemeClr val="tx2">
                    <a:lumMod val="75000"/>
                  </a:schemeClr>
                </a:solidFill>
              </a:rPr>
              <a:t>Expense-based aid increase - $321 million</a:t>
            </a:r>
          </a:p>
          <a:p>
            <a:pPr lvl="2"/>
            <a:r>
              <a:rPr lang="en-US">
                <a:solidFill>
                  <a:schemeClr val="tx2">
                    <a:lumMod val="75000"/>
                  </a:schemeClr>
                </a:solidFill>
              </a:rPr>
              <a:t>Full-funding of transportation aid, BOCES aid, etc.</a:t>
            </a:r>
          </a:p>
        </p:txBody>
      </p:sp>
    </p:spTree>
    <p:extLst>
      <p:ext uri="{BB962C8B-B14F-4D97-AF65-F5344CB8AC3E}">
        <p14:creationId xmlns:p14="http://schemas.microsoft.com/office/powerpoint/2010/main" val="14609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27FC1-AD17-D0B0-6BDE-742E0D14E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Foundation Aid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A5D56DA-7136-2265-F11D-C41D8A46A2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193800"/>
          <a:ext cx="10891101" cy="459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721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39E63-23CA-A6B8-9F24-F450D289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Foundation Aid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8731-00F7-0AEE-7591-D24E4EA13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6507"/>
            <a:ext cx="10972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5100">
                <a:solidFill>
                  <a:schemeClr val="tx2">
                    <a:lumMod val="75000"/>
                  </a:schemeClr>
                </a:solidFill>
              </a:rPr>
              <a:t>Updates and Adjustments to the Formula</a:t>
            </a:r>
          </a:p>
          <a:p>
            <a:pPr lvl="1"/>
            <a:r>
              <a:rPr lang="en-US" sz="5333">
                <a:solidFill>
                  <a:schemeClr val="tx2">
                    <a:lumMod val="75000"/>
                  </a:schemeClr>
                </a:solidFill>
              </a:rPr>
              <a:t>Replaces 2000 Census poverty data with the most recent Census Small Area Income and Poverty Estimates (SAIPE) data</a:t>
            </a:r>
          </a:p>
          <a:p>
            <a:pPr lvl="1"/>
            <a:r>
              <a:rPr lang="en-US" sz="5333">
                <a:solidFill>
                  <a:schemeClr val="tx2">
                    <a:lumMod val="75000"/>
                  </a:schemeClr>
                </a:solidFill>
              </a:rPr>
              <a:t>Replaces the usage of Free- and Reduced-Price Lunch (FRPL) data with ‘economically disadvantaged’ data</a:t>
            </a:r>
          </a:p>
          <a:p>
            <a:pPr lvl="1"/>
            <a:r>
              <a:rPr lang="en-US" sz="5333">
                <a:solidFill>
                  <a:schemeClr val="tx2">
                    <a:lumMod val="75000"/>
                  </a:schemeClr>
                </a:solidFill>
              </a:rPr>
              <a:t>Adjusts the state sharing ratio calculation, including boosting the maximum figure from .91 to .93</a:t>
            </a:r>
          </a:p>
          <a:p>
            <a:pPr lvl="1"/>
            <a:r>
              <a:rPr lang="en-US" sz="5333">
                <a:solidFill>
                  <a:schemeClr val="tx2">
                    <a:lumMod val="75000"/>
                  </a:schemeClr>
                </a:solidFill>
              </a:rPr>
              <a:t>Slightly increases the weighting for English language learner (ELL) students, from .50 to .53</a:t>
            </a:r>
          </a:p>
          <a:p>
            <a:pPr lvl="1"/>
            <a:r>
              <a:rPr lang="en-US" sz="5333">
                <a:solidFill>
                  <a:schemeClr val="tx2">
                    <a:lumMod val="75000"/>
                  </a:schemeClr>
                </a:solidFill>
              </a:rPr>
              <a:t>Adds a new regional cost index specific to Westchester County </a:t>
            </a:r>
          </a:p>
          <a:p>
            <a:pPr lvl="1"/>
            <a:endParaRPr lang="en-US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7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7D7D-A14A-8738-169D-3A9196FC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Foundation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BE86B-BFD4-1DF0-3B0F-EFD492951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0673"/>
            <a:ext cx="10972800" cy="519496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5700">
                <a:solidFill>
                  <a:schemeClr val="tx2">
                    <a:lumMod val="75000"/>
                  </a:schemeClr>
                </a:solidFill>
              </a:rPr>
              <a:t>Then Why Did My Foundation Aid Go Down???</a:t>
            </a:r>
            <a:br>
              <a:rPr lang="en-US">
                <a:solidFill>
                  <a:schemeClr val="tx2">
                    <a:lumMod val="75000"/>
                  </a:schemeClr>
                </a:solidFill>
              </a:rPr>
            </a:br>
            <a:endParaRPr lang="en-US" sz="17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100">
                <a:solidFill>
                  <a:schemeClr val="tx2">
                    <a:lumMod val="75000"/>
                  </a:schemeClr>
                </a:solidFill>
              </a:rPr>
              <a:t>In addition to some new minor formula adjustments, the enacted budget uses a February 2025 database, while the executive budget uses a November 2024 database</a:t>
            </a:r>
          </a:p>
          <a:p>
            <a:pPr lvl="1"/>
            <a:r>
              <a:rPr lang="en-US" sz="3600">
                <a:solidFill>
                  <a:schemeClr val="tx2">
                    <a:lumMod val="75000"/>
                  </a:schemeClr>
                </a:solidFill>
              </a:rPr>
              <a:t>Inflation data moves from an estimate to actual</a:t>
            </a:r>
          </a:p>
          <a:p>
            <a:pPr lvl="1"/>
            <a:r>
              <a:rPr lang="en-US" sz="3600">
                <a:solidFill>
                  <a:schemeClr val="tx2">
                    <a:lumMod val="75000"/>
                  </a:schemeClr>
                </a:solidFill>
              </a:rPr>
              <a:t>Updated district-submitted/specific data</a:t>
            </a:r>
            <a:br>
              <a:rPr lang="en-US" sz="3600">
                <a:solidFill>
                  <a:schemeClr val="tx2">
                    <a:lumMod val="75000"/>
                  </a:schemeClr>
                </a:solidFill>
              </a:rPr>
            </a:br>
            <a:endParaRPr lang="en-US" sz="360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100">
                <a:solidFill>
                  <a:schemeClr val="tx2">
                    <a:lumMod val="75000"/>
                  </a:schemeClr>
                </a:solidFill>
              </a:rPr>
              <a:t>The more ‘up-to-date’ February database can cause some variations in many state aid categories, including Foundation Aid</a:t>
            </a:r>
          </a:p>
          <a:p>
            <a:pPr lvl="1"/>
            <a:r>
              <a:rPr lang="en-US">
                <a:solidFill>
                  <a:schemeClr val="tx2">
                    <a:lumMod val="75000"/>
                  </a:schemeClr>
                </a:solidFill>
              </a:rPr>
              <a:t>Most of the time these variations are small, but there can be more meaningful increases/decreases for some districts</a:t>
            </a:r>
          </a:p>
          <a:p>
            <a:pPr lvl="1"/>
            <a:r>
              <a:rPr lang="en-US">
                <a:solidFill>
                  <a:schemeClr val="tx2">
                    <a:lumMod val="75000"/>
                  </a:schemeClr>
                </a:solidFill>
              </a:rPr>
              <a:t>With Foundation Aid, 360 districts remained unchanged, </a:t>
            </a:r>
            <a:br>
              <a:rPr lang="en-US">
                <a:solidFill>
                  <a:schemeClr val="tx2">
                    <a:lumMod val="75000"/>
                  </a:schemeClr>
                </a:solidFill>
              </a:rPr>
            </a:br>
            <a:r>
              <a:rPr lang="en-US">
                <a:solidFill>
                  <a:schemeClr val="tx2">
                    <a:lumMod val="75000"/>
                  </a:schemeClr>
                </a:solidFill>
              </a:rPr>
              <a:t>162 increased and 151 decreased</a:t>
            </a:r>
          </a:p>
          <a:p>
            <a:pPr lvl="2"/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4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35E6-921F-16FC-0FFF-414695E7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Foundation Aid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20436D-FD45-73DE-3D15-6257D18ADAD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326823"/>
          <a:ext cx="10674285" cy="4357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391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0A83-B9DF-D3EC-25D8-D34286FE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BOCES Aid and Special Services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6851-77E0-460F-A55B-C4710470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5915"/>
            <a:ext cx="10972800" cy="4525963"/>
          </a:xfrm>
        </p:spPr>
        <p:txBody>
          <a:bodyPr>
            <a:normAutofit lnSpcReduction="10000"/>
          </a:bodyPr>
          <a:lstStyle/>
          <a:p>
            <a:r>
              <a:rPr lang="en-US" sz="3900">
                <a:solidFill>
                  <a:schemeClr val="tx2">
                    <a:lumMod val="75000"/>
                  </a:schemeClr>
                </a:solidFill>
              </a:rPr>
              <a:t>Increases the BOCES </a:t>
            </a:r>
            <a:r>
              <a:rPr lang="en-US" sz="3900" err="1">
                <a:solidFill>
                  <a:schemeClr val="tx2">
                    <a:lumMod val="75000"/>
                  </a:schemeClr>
                </a:solidFill>
              </a:rPr>
              <a:t>aidable</a:t>
            </a:r>
            <a:r>
              <a:rPr lang="en-US" sz="3900">
                <a:solidFill>
                  <a:schemeClr val="tx2">
                    <a:lumMod val="75000"/>
                  </a:schemeClr>
                </a:solidFill>
              </a:rPr>
              <a:t> salary cap to $60,000 over  three-year period</a:t>
            </a:r>
          </a:p>
          <a:p>
            <a:r>
              <a:rPr lang="en-US" sz="3900">
                <a:solidFill>
                  <a:schemeClr val="tx2">
                    <a:lumMod val="75000"/>
                  </a:schemeClr>
                </a:solidFill>
              </a:rPr>
              <a:t>Increases special services aid for non-component districts for CTE </a:t>
            </a:r>
          </a:p>
          <a:p>
            <a:pPr lvl="1"/>
            <a:r>
              <a:rPr lang="en-US" sz="3000">
                <a:solidFill>
                  <a:schemeClr val="tx2">
                    <a:lumMod val="75000"/>
                  </a:schemeClr>
                </a:solidFill>
              </a:rPr>
              <a:t>From $3,900 used to calculate aid to $4,100 </a:t>
            </a:r>
          </a:p>
          <a:p>
            <a:pPr lvl="1"/>
            <a:r>
              <a:rPr lang="en-US" sz="3000">
                <a:solidFill>
                  <a:schemeClr val="tx2">
                    <a:lumMod val="75000"/>
                  </a:schemeClr>
                </a:solidFill>
              </a:rPr>
              <a:t>Expands the special services aid calculation to include 9th graders</a:t>
            </a:r>
          </a:p>
          <a:p>
            <a:pPr lvl="1"/>
            <a:r>
              <a:rPr lang="en-US" sz="3000">
                <a:solidFill>
                  <a:schemeClr val="tx2">
                    <a:lumMod val="75000"/>
                  </a:schemeClr>
                </a:solidFill>
              </a:rPr>
              <a:t>Begins with 2025-26 school year </a:t>
            </a: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94176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1458</Words>
  <Application>Microsoft Office PowerPoint</Application>
  <PresentationFormat>Widescreen</PresentationFormat>
  <Paragraphs>201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Office Theme</vt:lpstr>
      <vt:lpstr>1_Office Theme</vt:lpstr>
      <vt:lpstr>PowerPoint Presentation</vt:lpstr>
      <vt:lpstr>NYS Year in Review</vt:lpstr>
      <vt:lpstr>Enacted Budget </vt:lpstr>
      <vt:lpstr>School Aid</vt:lpstr>
      <vt:lpstr>Foundation Aid</vt:lpstr>
      <vt:lpstr>Foundation Aid Formula</vt:lpstr>
      <vt:lpstr>Foundation Aid</vt:lpstr>
      <vt:lpstr>Foundation Aid</vt:lpstr>
      <vt:lpstr>BOCES Aid and Special Services Aid</vt:lpstr>
      <vt:lpstr>BOCES Aidable Salary Cap</vt:lpstr>
      <vt:lpstr>Civil Service and Staffing</vt:lpstr>
      <vt:lpstr>Universal School Meals</vt:lpstr>
      <vt:lpstr>Smart Device Ban</vt:lpstr>
      <vt:lpstr>Zero Emission Buses</vt:lpstr>
      <vt:lpstr>Zero Emission Buses</vt:lpstr>
      <vt:lpstr>Zero Emission Bus Changes Since 2022</vt:lpstr>
      <vt:lpstr>Additional Items</vt:lpstr>
      <vt:lpstr>Additional Items</vt:lpstr>
      <vt:lpstr>What Was Left Out?</vt:lpstr>
      <vt:lpstr>School Election Reforms</vt:lpstr>
      <vt:lpstr>Year to Come</vt:lpstr>
      <vt:lpstr>Reconciliation – “One Big Beautiful Bill”</vt:lpstr>
      <vt:lpstr>Effects of Reconciliation (New York)</vt:lpstr>
      <vt:lpstr>Federal Funding Freeze</vt:lpstr>
      <vt:lpstr>Federal Funding Per Pupil, by State</vt:lpstr>
      <vt:lpstr>Federal Funding Share, by State</vt:lpstr>
      <vt:lpstr>What About NYSED?</vt:lpstr>
      <vt:lpstr>FY 2026 Proposals</vt:lpstr>
      <vt:lpstr>Shutdown – General </vt:lpstr>
      <vt:lpstr>Shutdown – Education </vt:lpstr>
      <vt:lpstr>Past Federal Government Shutdowns</vt:lpstr>
      <vt:lpstr>What Else?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DeLaus</dc:creator>
  <cp:lastModifiedBy>Matt DeLaus</cp:lastModifiedBy>
  <cp:revision>1</cp:revision>
  <dcterms:created xsi:type="dcterms:W3CDTF">2025-10-07T14:41:07Z</dcterms:created>
  <dcterms:modified xsi:type="dcterms:W3CDTF">2025-10-08T20:40:09Z</dcterms:modified>
</cp:coreProperties>
</file>